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60" r:id="rId1"/>
  </p:sldMasterIdLst>
  <p:notesMasterIdLst>
    <p:notesMasterId r:id="rId21"/>
  </p:notesMasterIdLst>
  <p:sldIdLst>
    <p:sldId id="256" r:id="rId2"/>
    <p:sldId id="257" r:id="rId3"/>
    <p:sldId id="258" r:id="rId4"/>
    <p:sldId id="261" r:id="rId5"/>
    <p:sldId id="259" r:id="rId6"/>
    <p:sldId id="262" r:id="rId7"/>
    <p:sldId id="263" r:id="rId8"/>
    <p:sldId id="260" r:id="rId9"/>
    <p:sldId id="264" r:id="rId10"/>
    <p:sldId id="271" r:id="rId11"/>
    <p:sldId id="266" r:id="rId12"/>
    <p:sldId id="267" r:id="rId13"/>
    <p:sldId id="268" r:id="rId14"/>
    <p:sldId id="273" r:id="rId15"/>
    <p:sldId id="274" r:id="rId16"/>
    <p:sldId id="275" r:id="rId17"/>
    <p:sldId id="276" r:id="rId18"/>
    <p:sldId id="270" r:id="rId19"/>
    <p:sldId id="269"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p:restoredLeft sz="10169" autoAdjust="0"/>
    <p:restoredTop sz="95740" autoAdjust="0"/>
  </p:normalViewPr>
  <p:slideViewPr>
    <p:cSldViewPr snapToGrid="0" snapToObjects="1">
      <p:cViewPr>
        <p:scale>
          <a:sx n="170" d="100"/>
          <a:sy n="170" d="100"/>
        </p:scale>
        <p:origin x="288" y="-22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C7A2A4-4918-2C42-A9DF-99CB5347F321}" type="datetimeFigureOut">
              <a:rPr lang="en-US" smtClean="0"/>
              <a:t>5/2/22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D3B98B-DCFE-9D4B-A572-801CDD492C0C}" type="slidenum">
              <a:rPr lang="en-US" smtClean="0"/>
              <a:t>‹#›</a:t>
            </a:fld>
            <a:endParaRPr lang="en-US"/>
          </a:p>
        </p:txBody>
      </p:sp>
    </p:spTree>
    <p:extLst>
      <p:ext uri="{BB962C8B-B14F-4D97-AF65-F5344CB8AC3E}">
        <p14:creationId xmlns:p14="http://schemas.microsoft.com/office/powerpoint/2010/main" val="948305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D3B98B-DCFE-9D4B-A572-801CDD492C0C}" type="slidenum">
              <a:rPr lang="en-US" smtClean="0"/>
              <a:t>2</a:t>
            </a:fld>
            <a:endParaRPr lang="en-US"/>
          </a:p>
        </p:txBody>
      </p:sp>
    </p:spTree>
    <p:extLst>
      <p:ext uri="{BB962C8B-B14F-4D97-AF65-F5344CB8AC3E}">
        <p14:creationId xmlns:p14="http://schemas.microsoft.com/office/powerpoint/2010/main" val="18295537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D3B98B-DCFE-9D4B-A572-801CDD492C0C}" type="slidenum">
              <a:rPr lang="en-US" smtClean="0"/>
              <a:t>11</a:t>
            </a:fld>
            <a:endParaRPr lang="en-US"/>
          </a:p>
        </p:txBody>
      </p:sp>
    </p:spTree>
    <p:extLst>
      <p:ext uri="{BB962C8B-B14F-4D97-AF65-F5344CB8AC3E}">
        <p14:creationId xmlns:p14="http://schemas.microsoft.com/office/powerpoint/2010/main" val="3693998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D3B98B-DCFE-9D4B-A572-801CDD492C0C}" type="slidenum">
              <a:rPr lang="en-US" smtClean="0"/>
              <a:t>12</a:t>
            </a:fld>
            <a:endParaRPr lang="en-US"/>
          </a:p>
        </p:txBody>
      </p:sp>
    </p:spTree>
    <p:extLst>
      <p:ext uri="{BB962C8B-B14F-4D97-AF65-F5344CB8AC3E}">
        <p14:creationId xmlns:p14="http://schemas.microsoft.com/office/powerpoint/2010/main" val="6829850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D3B98B-DCFE-9D4B-A572-801CDD492C0C}" type="slidenum">
              <a:rPr lang="en-US" smtClean="0"/>
              <a:t>13</a:t>
            </a:fld>
            <a:endParaRPr lang="en-US"/>
          </a:p>
        </p:txBody>
      </p:sp>
    </p:spTree>
    <p:extLst>
      <p:ext uri="{BB962C8B-B14F-4D97-AF65-F5344CB8AC3E}">
        <p14:creationId xmlns:p14="http://schemas.microsoft.com/office/powerpoint/2010/main" val="2675834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D3B98B-DCFE-9D4B-A572-801CDD492C0C}" type="slidenum">
              <a:rPr lang="en-US" smtClean="0"/>
              <a:t>14</a:t>
            </a:fld>
            <a:endParaRPr lang="en-US"/>
          </a:p>
        </p:txBody>
      </p:sp>
    </p:spTree>
    <p:extLst>
      <p:ext uri="{BB962C8B-B14F-4D97-AF65-F5344CB8AC3E}">
        <p14:creationId xmlns:p14="http://schemas.microsoft.com/office/powerpoint/2010/main" val="33167440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D3B98B-DCFE-9D4B-A572-801CDD492C0C}" type="slidenum">
              <a:rPr lang="en-US" smtClean="0"/>
              <a:t>19</a:t>
            </a:fld>
            <a:endParaRPr lang="en-US"/>
          </a:p>
        </p:txBody>
      </p:sp>
    </p:spTree>
    <p:extLst>
      <p:ext uri="{BB962C8B-B14F-4D97-AF65-F5344CB8AC3E}">
        <p14:creationId xmlns:p14="http://schemas.microsoft.com/office/powerpoint/2010/main" val="30780295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D3B98B-DCFE-9D4B-A572-801CDD492C0C}" type="slidenum">
              <a:rPr lang="en-US" smtClean="0"/>
              <a:t>20</a:t>
            </a:fld>
            <a:endParaRPr lang="en-US"/>
          </a:p>
        </p:txBody>
      </p:sp>
    </p:spTree>
    <p:extLst>
      <p:ext uri="{BB962C8B-B14F-4D97-AF65-F5344CB8AC3E}">
        <p14:creationId xmlns:p14="http://schemas.microsoft.com/office/powerpoint/2010/main" val="3416365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D3B98B-DCFE-9D4B-A572-801CDD492C0C}" type="slidenum">
              <a:rPr lang="en-US" smtClean="0"/>
              <a:t>3</a:t>
            </a:fld>
            <a:endParaRPr lang="en-US"/>
          </a:p>
        </p:txBody>
      </p:sp>
    </p:spTree>
    <p:extLst>
      <p:ext uri="{BB962C8B-B14F-4D97-AF65-F5344CB8AC3E}">
        <p14:creationId xmlns:p14="http://schemas.microsoft.com/office/powerpoint/2010/main" val="669306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342900" marR="0" lvl="0" indent="-342900">
              <a:spcBef>
                <a:spcPts val="0"/>
              </a:spcBef>
              <a:spcAft>
                <a:spcPts val="0"/>
              </a:spcAft>
              <a:buFont typeface="+mj-lt"/>
              <a:buAutoNum type="arabicParenR"/>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Bob will talk about dollars and reserves later</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arenR"/>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I’m going to try to frame the issues that shaped this year’s budget proposal</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arenR"/>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In looking at this year’s budget, we really need to look 1-3/4-6 years out – decisions made this year will impact what the district can do four years from now</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arenR"/>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For example, we are trying to anticipate what happens once the Foundation Aid formula is fully funded in 24-25 and ‘25-’26, as promised by the governor</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arenR"/>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The history of school funding formulas and the legal challenges that have been raised over the years is long, but the short version is this:  </a:t>
            </a: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equal</a:t>
            </a: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to </a:t>
            </a: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equitable</a:t>
            </a: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to </a:t>
            </a: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adequacy</a:t>
            </a: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(per pupil allocations [like our textbook aid] to </a:t>
            </a: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weighted</a:t>
            </a: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aid</a:t>
            </a: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to account for poverty/district wealth to “is state aid sufficient to provide an “</a:t>
            </a: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adequate</a:t>
            </a: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education</a:t>
            </a: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for all students”).  The Foundation Aid Formula is old, and problematic, but fully funding it will resolve the Campaign for Fiscal Equity lawsuit settlement.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arenR"/>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With the Foundation Aid fully funded next year, what can we expect for state aid?   Cost of living?  State solvency issues?  Statewide loss of residents/ drop in state revenue?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arenR"/>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Tax cap – could have a negative tax cap again next year or the year after (loss of building aid, transportation aid [fewer kids, less mileage, less aid])</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arenR"/>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We are trying to take advantage of the drop in enrollment and attrition to buffer some of these future threats..</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arenR"/>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budget increase = 1.90%    or    $680K</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arenR"/>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Property tax cap @ 2% = $400K  ----  you’ll see why this is important in a few minutes, when Bob addresses the budget numbers specifically</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1D3B98B-DCFE-9D4B-A572-801CDD492C0C}" type="slidenum">
              <a:rPr lang="en-US" smtClean="0"/>
              <a:t>4</a:t>
            </a:fld>
            <a:endParaRPr lang="en-US"/>
          </a:p>
        </p:txBody>
      </p:sp>
    </p:spTree>
    <p:extLst>
      <p:ext uri="{BB962C8B-B14F-4D97-AF65-F5344CB8AC3E}">
        <p14:creationId xmlns:p14="http://schemas.microsoft.com/office/powerpoint/2010/main" val="2303399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Negatives are </a:t>
            </a:r>
            <a:r>
              <a:rPr lang="en-US" b="1" dirty="0"/>
              <a:t>gains</a:t>
            </a:r>
            <a:r>
              <a:rPr lang="en-US" dirty="0"/>
              <a:t>/positives are </a:t>
            </a:r>
            <a:r>
              <a:rPr lang="en-US" b="1" dirty="0"/>
              <a:t>losses</a:t>
            </a:r>
          </a:p>
        </p:txBody>
      </p:sp>
      <p:sp>
        <p:nvSpPr>
          <p:cNvPr id="4" name="Slide Number Placeholder 3"/>
          <p:cNvSpPr>
            <a:spLocks noGrp="1"/>
          </p:cNvSpPr>
          <p:nvPr>
            <p:ph type="sldNum" sz="quarter" idx="5"/>
          </p:nvPr>
        </p:nvSpPr>
        <p:spPr/>
        <p:txBody>
          <a:bodyPr/>
          <a:lstStyle/>
          <a:p>
            <a:fld id="{B1D3B98B-DCFE-9D4B-A572-801CDD492C0C}" type="slidenum">
              <a:rPr lang="en-US" smtClean="0"/>
              <a:t>5</a:t>
            </a:fld>
            <a:endParaRPr lang="en-US"/>
          </a:p>
        </p:txBody>
      </p:sp>
    </p:spTree>
    <p:extLst>
      <p:ext uri="{BB962C8B-B14F-4D97-AF65-F5344CB8AC3E}">
        <p14:creationId xmlns:p14="http://schemas.microsoft.com/office/powerpoint/2010/main" val="3404136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ES enrollment has dropped by 117 students in the past 6 years – a 21% drop</a:t>
            </a:r>
          </a:p>
          <a:p>
            <a:r>
              <a:rPr lang="en-US" dirty="0"/>
              <a:t>SS = -66 / -31 / +11    Net gain for the SS this year</a:t>
            </a:r>
          </a:p>
        </p:txBody>
      </p:sp>
      <p:sp>
        <p:nvSpPr>
          <p:cNvPr id="4" name="Slide Number Placeholder 3"/>
          <p:cNvSpPr>
            <a:spLocks noGrp="1"/>
          </p:cNvSpPr>
          <p:nvPr>
            <p:ph type="sldNum" sz="quarter" idx="5"/>
          </p:nvPr>
        </p:nvSpPr>
        <p:spPr/>
        <p:txBody>
          <a:bodyPr/>
          <a:lstStyle/>
          <a:p>
            <a:fld id="{B1D3B98B-DCFE-9D4B-A572-801CDD492C0C}" type="slidenum">
              <a:rPr lang="en-US" smtClean="0"/>
              <a:t>6</a:t>
            </a:fld>
            <a:endParaRPr lang="en-US"/>
          </a:p>
        </p:txBody>
      </p:sp>
    </p:spTree>
    <p:extLst>
      <p:ext uri="{BB962C8B-B14F-4D97-AF65-F5344CB8AC3E}">
        <p14:creationId xmlns:p14="http://schemas.microsoft.com/office/powerpoint/2010/main" val="3712122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D3B98B-DCFE-9D4B-A572-801CDD492C0C}" type="slidenum">
              <a:rPr lang="en-US" smtClean="0"/>
              <a:t>7</a:t>
            </a:fld>
            <a:endParaRPr lang="en-US"/>
          </a:p>
        </p:txBody>
      </p:sp>
    </p:spTree>
    <p:extLst>
      <p:ext uri="{BB962C8B-B14F-4D97-AF65-F5344CB8AC3E}">
        <p14:creationId xmlns:p14="http://schemas.microsoft.com/office/powerpoint/2010/main" val="3815325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D3B98B-DCFE-9D4B-A572-801CDD492C0C}" type="slidenum">
              <a:rPr lang="en-US" smtClean="0"/>
              <a:t>8</a:t>
            </a:fld>
            <a:endParaRPr lang="en-US"/>
          </a:p>
        </p:txBody>
      </p:sp>
    </p:spTree>
    <p:extLst>
      <p:ext uri="{BB962C8B-B14F-4D97-AF65-F5344CB8AC3E}">
        <p14:creationId xmlns:p14="http://schemas.microsoft.com/office/powerpoint/2010/main" val="2174665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D3B98B-DCFE-9D4B-A572-801CDD492C0C}" type="slidenum">
              <a:rPr lang="en-US" smtClean="0"/>
              <a:t>9</a:t>
            </a:fld>
            <a:endParaRPr lang="en-US"/>
          </a:p>
        </p:txBody>
      </p:sp>
    </p:spTree>
    <p:extLst>
      <p:ext uri="{BB962C8B-B14F-4D97-AF65-F5344CB8AC3E}">
        <p14:creationId xmlns:p14="http://schemas.microsoft.com/office/powerpoint/2010/main" val="3760620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D3B98B-DCFE-9D4B-A572-801CDD492C0C}" type="slidenum">
              <a:rPr lang="en-US" smtClean="0"/>
              <a:t>10</a:t>
            </a:fld>
            <a:endParaRPr lang="en-US"/>
          </a:p>
        </p:txBody>
      </p:sp>
    </p:spTree>
    <p:extLst>
      <p:ext uri="{BB962C8B-B14F-4D97-AF65-F5344CB8AC3E}">
        <p14:creationId xmlns:p14="http://schemas.microsoft.com/office/powerpoint/2010/main" val="570428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8F0C19-9504-CF45-8768-9598F5EE2808}" type="datetime1">
              <a:rPr lang="en-US" smtClean="0"/>
              <a:t>5/2/22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A4A61-FC47-F342-A954-A78129E969B9}" type="slidenum">
              <a:rPr lang="en-US" smtClean="0"/>
              <a:t>‹#›</a:t>
            </a:fld>
            <a:endParaRPr lang="en-US"/>
          </a:p>
        </p:txBody>
      </p:sp>
    </p:spTree>
    <p:extLst>
      <p:ext uri="{BB962C8B-B14F-4D97-AF65-F5344CB8AC3E}">
        <p14:creationId xmlns:p14="http://schemas.microsoft.com/office/powerpoint/2010/main" val="3030292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33C829-3D6A-8A4A-90B2-DE7C4A1672BF}" type="datetime1">
              <a:rPr lang="en-US" smtClean="0"/>
              <a:t>5/2/22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A4A61-FC47-F342-A954-A78129E969B9}" type="slidenum">
              <a:rPr lang="en-US" smtClean="0"/>
              <a:t>‹#›</a:t>
            </a:fld>
            <a:endParaRPr lang="en-US"/>
          </a:p>
        </p:txBody>
      </p:sp>
    </p:spTree>
    <p:extLst>
      <p:ext uri="{BB962C8B-B14F-4D97-AF65-F5344CB8AC3E}">
        <p14:creationId xmlns:p14="http://schemas.microsoft.com/office/powerpoint/2010/main" val="1791592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4E973A-67BD-2049-8F16-B09EE62B4B36}" type="datetime1">
              <a:rPr lang="en-US" smtClean="0"/>
              <a:t>5/2/22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A4A61-FC47-F342-A954-A78129E969B9}" type="slidenum">
              <a:rPr lang="en-US" smtClean="0"/>
              <a:t>‹#›</a:t>
            </a:fld>
            <a:endParaRPr lang="en-US"/>
          </a:p>
        </p:txBody>
      </p:sp>
    </p:spTree>
    <p:extLst>
      <p:ext uri="{BB962C8B-B14F-4D97-AF65-F5344CB8AC3E}">
        <p14:creationId xmlns:p14="http://schemas.microsoft.com/office/powerpoint/2010/main" val="2925310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4DE185-2284-2444-A1E6-D4FB523BAB52}" type="datetime1">
              <a:rPr lang="en-US" smtClean="0"/>
              <a:t>5/2/22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A4A61-FC47-F342-A954-A78129E969B9}" type="slidenum">
              <a:rPr lang="en-US" smtClean="0"/>
              <a:t>‹#›</a:t>
            </a:fld>
            <a:endParaRPr lang="en-US"/>
          </a:p>
        </p:txBody>
      </p:sp>
    </p:spTree>
    <p:extLst>
      <p:ext uri="{BB962C8B-B14F-4D97-AF65-F5344CB8AC3E}">
        <p14:creationId xmlns:p14="http://schemas.microsoft.com/office/powerpoint/2010/main" val="1313311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757B39-AA83-3D49-AF30-C6C3D183E444}" type="datetime1">
              <a:rPr lang="en-US" smtClean="0"/>
              <a:t>5/2/22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A4A61-FC47-F342-A954-A78129E969B9}" type="slidenum">
              <a:rPr lang="en-US" smtClean="0"/>
              <a:t>‹#›</a:t>
            </a:fld>
            <a:endParaRPr lang="en-US"/>
          </a:p>
        </p:txBody>
      </p:sp>
    </p:spTree>
    <p:extLst>
      <p:ext uri="{BB962C8B-B14F-4D97-AF65-F5344CB8AC3E}">
        <p14:creationId xmlns:p14="http://schemas.microsoft.com/office/powerpoint/2010/main" val="1069827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1729FE-DB95-B046-A46F-96B7B4325866}" type="datetime1">
              <a:rPr lang="en-US" smtClean="0"/>
              <a:t>5/2/22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A4A61-FC47-F342-A954-A78129E969B9}" type="slidenum">
              <a:rPr lang="en-US" smtClean="0"/>
              <a:t>‹#›</a:t>
            </a:fld>
            <a:endParaRPr lang="en-US"/>
          </a:p>
        </p:txBody>
      </p:sp>
    </p:spTree>
    <p:extLst>
      <p:ext uri="{BB962C8B-B14F-4D97-AF65-F5344CB8AC3E}">
        <p14:creationId xmlns:p14="http://schemas.microsoft.com/office/powerpoint/2010/main" val="669764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8AA8FD-4A53-3140-B0AB-7555A8F7BFE5}" type="datetime1">
              <a:rPr lang="en-US" smtClean="0"/>
              <a:t>5/2/22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9A4A61-FC47-F342-A954-A78129E969B9}" type="slidenum">
              <a:rPr lang="en-US" smtClean="0"/>
              <a:t>‹#›</a:t>
            </a:fld>
            <a:endParaRPr lang="en-US"/>
          </a:p>
        </p:txBody>
      </p:sp>
    </p:spTree>
    <p:extLst>
      <p:ext uri="{BB962C8B-B14F-4D97-AF65-F5344CB8AC3E}">
        <p14:creationId xmlns:p14="http://schemas.microsoft.com/office/powerpoint/2010/main" val="2937825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CC4529-B72C-AE4D-A038-F579BEDE4F5B}" type="datetime1">
              <a:rPr lang="en-US" smtClean="0"/>
              <a:t>5/2/22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9A4A61-FC47-F342-A954-A78129E969B9}" type="slidenum">
              <a:rPr lang="en-US" smtClean="0"/>
              <a:t>‹#›</a:t>
            </a:fld>
            <a:endParaRPr lang="en-US"/>
          </a:p>
        </p:txBody>
      </p:sp>
    </p:spTree>
    <p:extLst>
      <p:ext uri="{BB962C8B-B14F-4D97-AF65-F5344CB8AC3E}">
        <p14:creationId xmlns:p14="http://schemas.microsoft.com/office/powerpoint/2010/main" val="1324653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953842-E675-5F40-A180-928D86E603B2}" type="datetime1">
              <a:rPr lang="en-US" smtClean="0"/>
              <a:t>5/2/22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9A4A61-FC47-F342-A954-A78129E969B9}" type="slidenum">
              <a:rPr lang="en-US" smtClean="0"/>
              <a:t>‹#›</a:t>
            </a:fld>
            <a:endParaRPr lang="en-US"/>
          </a:p>
        </p:txBody>
      </p:sp>
    </p:spTree>
    <p:extLst>
      <p:ext uri="{BB962C8B-B14F-4D97-AF65-F5344CB8AC3E}">
        <p14:creationId xmlns:p14="http://schemas.microsoft.com/office/powerpoint/2010/main" val="4631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327C73-6F0C-A24D-96F7-4F88729F3FD2}" type="datetime1">
              <a:rPr lang="en-US" smtClean="0"/>
              <a:t>5/2/22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A4A61-FC47-F342-A954-A78129E969B9}" type="slidenum">
              <a:rPr lang="en-US" smtClean="0"/>
              <a:t>‹#›</a:t>
            </a:fld>
            <a:endParaRPr lang="en-US"/>
          </a:p>
        </p:txBody>
      </p:sp>
    </p:spTree>
    <p:extLst>
      <p:ext uri="{BB962C8B-B14F-4D97-AF65-F5344CB8AC3E}">
        <p14:creationId xmlns:p14="http://schemas.microsoft.com/office/powerpoint/2010/main" val="1019331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DF544E-601E-EA48-82B6-77A7DFBA0B4F}" type="datetime1">
              <a:rPr lang="en-US" smtClean="0"/>
              <a:t>5/2/22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A4A61-FC47-F342-A954-A78129E969B9}" type="slidenum">
              <a:rPr lang="en-US" smtClean="0"/>
              <a:t>‹#›</a:t>
            </a:fld>
            <a:endParaRPr lang="en-US"/>
          </a:p>
        </p:txBody>
      </p:sp>
    </p:spTree>
    <p:extLst>
      <p:ext uri="{BB962C8B-B14F-4D97-AF65-F5344CB8AC3E}">
        <p14:creationId xmlns:p14="http://schemas.microsoft.com/office/powerpoint/2010/main" val="365730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3DAB65-5D38-0740-8DBA-EC1B65E57354}" type="datetime1">
              <a:rPr lang="en-US" smtClean="0"/>
              <a:t>5/2/22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9A4A61-FC47-F342-A954-A78129E969B9}" type="slidenum">
              <a:rPr lang="en-US" smtClean="0"/>
              <a:t>‹#›</a:t>
            </a:fld>
            <a:endParaRPr lang="en-US"/>
          </a:p>
        </p:txBody>
      </p:sp>
    </p:spTree>
    <p:extLst>
      <p:ext uri="{BB962C8B-B14F-4D97-AF65-F5344CB8AC3E}">
        <p14:creationId xmlns:p14="http://schemas.microsoft.com/office/powerpoint/2010/main" val="4804591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3BB67-2D4D-9E45-A6AD-989A363C8646}"/>
              </a:ext>
            </a:extLst>
          </p:cNvPr>
          <p:cNvSpPr>
            <a:spLocks noGrp="1"/>
          </p:cNvSpPr>
          <p:nvPr>
            <p:ph type="ctrTitle"/>
          </p:nvPr>
        </p:nvSpPr>
        <p:spPr>
          <a:xfrm>
            <a:off x="272656" y="2778124"/>
            <a:ext cx="8598688" cy="1578505"/>
          </a:xfrm>
        </p:spPr>
        <p:txBody>
          <a:bodyPr/>
          <a:lstStyle/>
          <a:p>
            <a:r>
              <a:rPr lang="en-US" dirty="0">
                <a:latin typeface="Impact" panose="020B0806030902050204" pitchFamily="34" charset="0"/>
              </a:rPr>
              <a:t>2022-23 BUDGET HEARING</a:t>
            </a:r>
          </a:p>
        </p:txBody>
      </p:sp>
      <p:sp>
        <p:nvSpPr>
          <p:cNvPr id="3" name="Subtitle 2">
            <a:extLst>
              <a:ext uri="{FF2B5EF4-FFF2-40B4-BE49-F238E27FC236}">
                <a16:creationId xmlns:a16="http://schemas.microsoft.com/office/drawing/2014/main" id="{9F934235-7738-4B46-8407-548A100DCC59}"/>
              </a:ext>
            </a:extLst>
          </p:cNvPr>
          <p:cNvSpPr>
            <a:spLocks noGrp="1"/>
          </p:cNvSpPr>
          <p:nvPr>
            <p:ph type="subTitle" idx="1"/>
          </p:nvPr>
        </p:nvSpPr>
        <p:spPr>
          <a:xfrm>
            <a:off x="1142999" y="4079875"/>
            <a:ext cx="6858000" cy="1655762"/>
          </a:xfrm>
        </p:spPr>
        <p:txBody>
          <a:bodyPr/>
          <a:lstStyle/>
          <a:p>
            <a:endParaRPr lang="en-US" dirty="0"/>
          </a:p>
          <a:p>
            <a:r>
              <a:rPr lang="en-US" b="1" dirty="0"/>
              <a:t>May 3, 2022</a:t>
            </a:r>
          </a:p>
          <a:p>
            <a:endParaRPr lang="en-US" dirty="0"/>
          </a:p>
        </p:txBody>
      </p:sp>
      <p:pic>
        <p:nvPicPr>
          <p:cNvPr id="4" name="Picture 3">
            <a:extLst>
              <a:ext uri="{FF2B5EF4-FFF2-40B4-BE49-F238E27FC236}">
                <a16:creationId xmlns:a16="http://schemas.microsoft.com/office/drawing/2014/main" id="{B0E261C0-F7AF-A74D-991D-86E2BE6F018B}"/>
              </a:ext>
            </a:extLst>
          </p:cNvPr>
          <p:cNvPicPr>
            <a:picLocks noChangeAspect="1"/>
          </p:cNvPicPr>
          <p:nvPr/>
        </p:nvPicPr>
        <p:blipFill>
          <a:blip r:embed="rId3"/>
          <a:stretch>
            <a:fillRect/>
          </a:stretch>
        </p:blipFill>
        <p:spPr>
          <a:xfrm>
            <a:off x="272655" y="552451"/>
            <a:ext cx="8185545" cy="2087312"/>
          </a:xfrm>
          <a:prstGeom prst="rect">
            <a:avLst/>
          </a:prstGeom>
        </p:spPr>
      </p:pic>
    </p:spTree>
    <p:extLst>
      <p:ext uri="{BB962C8B-B14F-4D97-AF65-F5344CB8AC3E}">
        <p14:creationId xmlns:p14="http://schemas.microsoft.com/office/powerpoint/2010/main" val="1440429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C2EF1-ACF9-E04E-A010-30501836468A}"/>
              </a:ext>
            </a:extLst>
          </p:cNvPr>
          <p:cNvSpPr>
            <a:spLocks noGrp="1"/>
          </p:cNvSpPr>
          <p:nvPr>
            <p:ph type="title"/>
          </p:nvPr>
        </p:nvSpPr>
        <p:spPr>
          <a:xfrm>
            <a:off x="621505" y="354937"/>
            <a:ext cx="7886700" cy="732494"/>
          </a:xfrm>
        </p:spPr>
        <p:txBody>
          <a:bodyPr/>
          <a:lstStyle/>
          <a:p>
            <a:pPr algn="ctr"/>
            <a:r>
              <a:rPr lang="en-US" dirty="0">
                <a:latin typeface="Impact" panose="020B0806030902050204" pitchFamily="34" charset="0"/>
              </a:rPr>
              <a:t>Revenue and Comparison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23666913"/>
              </p:ext>
            </p:extLst>
          </p:nvPr>
        </p:nvGraphicFramePr>
        <p:xfrm>
          <a:off x="257174" y="1228725"/>
          <a:ext cx="8615363" cy="4986332"/>
        </p:xfrm>
        <a:graphic>
          <a:graphicData uri="http://schemas.openxmlformats.org/drawingml/2006/table">
            <a:tbl>
              <a:tblPr/>
              <a:tblGrid>
                <a:gridCol w="1690879">
                  <a:extLst>
                    <a:ext uri="{9D8B030D-6E8A-4147-A177-3AD203B41FA5}">
                      <a16:colId xmlns:a16="http://schemas.microsoft.com/office/drawing/2014/main" val="751649067"/>
                    </a:ext>
                  </a:extLst>
                </a:gridCol>
                <a:gridCol w="86058">
                  <a:extLst>
                    <a:ext uri="{9D8B030D-6E8A-4147-A177-3AD203B41FA5}">
                      <a16:colId xmlns:a16="http://schemas.microsoft.com/office/drawing/2014/main" val="1540327872"/>
                    </a:ext>
                  </a:extLst>
                </a:gridCol>
                <a:gridCol w="1415177">
                  <a:extLst>
                    <a:ext uri="{9D8B030D-6E8A-4147-A177-3AD203B41FA5}">
                      <a16:colId xmlns:a16="http://schemas.microsoft.com/office/drawing/2014/main" val="2684469837"/>
                    </a:ext>
                  </a:extLst>
                </a:gridCol>
                <a:gridCol w="344232">
                  <a:extLst>
                    <a:ext uri="{9D8B030D-6E8A-4147-A177-3AD203B41FA5}">
                      <a16:colId xmlns:a16="http://schemas.microsoft.com/office/drawing/2014/main" val="3145072832"/>
                    </a:ext>
                  </a:extLst>
                </a:gridCol>
                <a:gridCol w="1462986">
                  <a:extLst>
                    <a:ext uri="{9D8B030D-6E8A-4147-A177-3AD203B41FA5}">
                      <a16:colId xmlns:a16="http://schemas.microsoft.com/office/drawing/2014/main" val="2075591905"/>
                    </a:ext>
                  </a:extLst>
                </a:gridCol>
                <a:gridCol w="334671">
                  <a:extLst>
                    <a:ext uri="{9D8B030D-6E8A-4147-A177-3AD203B41FA5}">
                      <a16:colId xmlns:a16="http://schemas.microsoft.com/office/drawing/2014/main" val="3151431621"/>
                    </a:ext>
                  </a:extLst>
                </a:gridCol>
                <a:gridCol w="2659633">
                  <a:extLst>
                    <a:ext uri="{9D8B030D-6E8A-4147-A177-3AD203B41FA5}">
                      <a16:colId xmlns:a16="http://schemas.microsoft.com/office/drawing/2014/main" val="2873398689"/>
                    </a:ext>
                  </a:extLst>
                </a:gridCol>
                <a:gridCol w="621727">
                  <a:extLst>
                    <a:ext uri="{9D8B030D-6E8A-4147-A177-3AD203B41FA5}">
                      <a16:colId xmlns:a16="http://schemas.microsoft.com/office/drawing/2014/main" val="4263978247"/>
                    </a:ext>
                  </a:extLst>
                </a:gridCol>
              </a:tblGrid>
              <a:tr h="173591">
                <a:tc>
                  <a:txBody>
                    <a:bodyPr/>
                    <a:lstStyle/>
                    <a:p>
                      <a:pPr rtl="0" fontAlgn="b"/>
                      <a:r>
                        <a:rPr lang="en-US" sz="800" b="1" i="1" dirty="0">
                          <a:effectLst/>
                          <a:latin typeface="Calibri" panose="020F0502020204030204" pitchFamily="34" charset="0"/>
                        </a:rPr>
                        <a:t>2022-23 BUDGET</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i="1">
                          <a:effectLst/>
                          <a:latin typeface="Calibri" panose="020F0502020204030204" pitchFamily="34" charset="0"/>
                        </a:rPr>
                        <a:t>REVENUE</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776592997"/>
                  </a:ext>
                </a:extLst>
              </a:tr>
              <a:tr h="173591">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508316014"/>
                  </a:ext>
                </a:extLst>
              </a:tr>
              <a:tr h="173591">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i="1" dirty="0">
                          <a:effectLst/>
                          <a:latin typeface="Calibri" panose="020F0502020204030204" pitchFamily="34" charset="0"/>
                        </a:rPr>
                        <a:t>3/31/2022</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58172665"/>
                  </a:ext>
                </a:extLst>
              </a:tr>
              <a:tr h="173591">
                <a:tc>
                  <a:txBody>
                    <a:bodyPr/>
                    <a:lstStyle/>
                    <a:p>
                      <a:pPr rtl="0" fontAlgn="b"/>
                      <a:r>
                        <a:rPr lang="en-US" sz="800" b="1" i="1" dirty="0">
                          <a:effectLst/>
                          <a:latin typeface="Calibri" panose="020F0502020204030204" pitchFamily="34" charset="0"/>
                        </a:rPr>
                        <a:t>2021-22 REVENUE PROJECTIONS</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842603093"/>
                  </a:ext>
                </a:extLst>
              </a:tr>
              <a:tr h="173591">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i="1">
                          <a:effectLst/>
                          <a:latin typeface="Calibri" panose="020F0502020204030204" pitchFamily="34" charset="0"/>
                        </a:rPr>
                        <a:t>2020-21</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dirty="0">
                          <a:effectLst/>
                          <a:latin typeface="Calibri" panose="020F0502020204030204" pitchFamily="34" charset="0"/>
                        </a:rPr>
                        <a:t>2021-22</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634004837"/>
                  </a:ext>
                </a:extLst>
              </a:tr>
              <a:tr h="173591">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768130019"/>
                  </a:ext>
                </a:extLst>
              </a:tr>
              <a:tr h="344307">
                <a:tc>
                  <a:txBody>
                    <a:bodyPr/>
                    <a:lstStyle/>
                    <a:p>
                      <a:pPr rtl="0" fontAlgn="b"/>
                      <a:r>
                        <a:rPr lang="en-US" sz="800" b="1" dirty="0">
                          <a:effectLst/>
                          <a:latin typeface="Calibri" panose="020F0502020204030204" pitchFamily="34" charset="0"/>
                        </a:rPr>
                        <a:t>REAL PROPERTY TAXES (RPT)</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i="1">
                          <a:effectLst/>
                          <a:latin typeface="Calibri" panose="020F0502020204030204" pitchFamily="34" charset="0"/>
                        </a:rPr>
                        <a:t>$21,154,821</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i="1">
                          <a:effectLst/>
                          <a:latin typeface="Calibri" panose="020F0502020204030204" pitchFamily="34" charset="0"/>
                        </a:rPr>
                        <a:t>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latin typeface="Calibri" panose="020F0502020204030204" pitchFamily="34" charset="0"/>
                        </a:rPr>
                        <a:t>$20,986,560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dirty="0">
                          <a:effectLst/>
                          <a:latin typeface="Calibri" panose="020F0502020204030204" pitchFamily="34" charset="0"/>
                        </a:rPr>
                        <a:t>-0.80%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i="1" dirty="0">
                          <a:effectLst/>
                          <a:latin typeface="Calibri" panose="020F0502020204030204" pitchFamily="34" charset="0"/>
                        </a:rPr>
                        <a:t>$21,154,821</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dirty="0">
                          <a:effectLst/>
                        </a:rPr>
                        <a:t>0.80%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95180912"/>
                  </a:ext>
                </a:extLst>
              </a:tr>
              <a:tr h="173591">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110416773"/>
                  </a:ext>
                </a:extLst>
              </a:tr>
              <a:tr h="173591">
                <a:tc>
                  <a:txBody>
                    <a:bodyPr/>
                    <a:lstStyle/>
                    <a:p>
                      <a:pPr rtl="0" fontAlgn="b"/>
                      <a:r>
                        <a:rPr lang="en-US" sz="800" b="1" dirty="0">
                          <a:effectLst/>
                          <a:latin typeface="Calibri" panose="020F0502020204030204" pitchFamily="34" charset="0"/>
                        </a:rPr>
                        <a:t>PILOTS</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i="1">
                          <a:effectLst/>
                          <a:latin typeface="Calibri" panose="020F0502020204030204" pitchFamily="34" charset="0"/>
                        </a:rPr>
                        <a:t>$102,000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latin typeface="Calibri" panose="020F0502020204030204" pitchFamily="34" charset="0"/>
                        </a:rPr>
                        <a:t>$106,000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i="1" dirty="0">
                          <a:effectLst/>
                          <a:latin typeface="Calibri" panose="020F0502020204030204" pitchFamily="34" charset="0"/>
                        </a:rPr>
                        <a:t>$106,000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432312725"/>
                  </a:ext>
                </a:extLst>
              </a:tr>
              <a:tr h="173591">
                <a:tc>
                  <a:txBody>
                    <a:bodyPr/>
                    <a:lstStyle/>
                    <a:p>
                      <a:pPr rtl="0" fontAlgn="b"/>
                      <a:r>
                        <a:rPr lang="en-US" sz="800" b="1" dirty="0">
                          <a:effectLst/>
                          <a:latin typeface="Calibri" panose="020F0502020204030204" pitchFamily="34" charset="0"/>
                        </a:rPr>
                        <a:t>INTEREST &amp; PENALTIES</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i="1">
                          <a:effectLst/>
                          <a:latin typeface="Calibri" panose="020F0502020204030204" pitchFamily="34" charset="0"/>
                        </a:rPr>
                        <a:t>$11,500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latin typeface="Calibri" panose="020F0502020204030204" pitchFamily="34" charset="0"/>
                        </a:rPr>
                        <a:t>$22,500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i="1" dirty="0">
                          <a:effectLst/>
                          <a:latin typeface="Calibri" panose="020F0502020204030204" pitchFamily="34" charset="0"/>
                        </a:rPr>
                        <a:t>$17,500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274704780"/>
                  </a:ext>
                </a:extLst>
              </a:tr>
              <a:tr h="173591">
                <a:tc>
                  <a:txBody>
                    <a:bodyPr/>
                    <a:lstStyle/>
                    <a:p>
                      <a:pPr rtl="0" fontAlgn="b"/>
                      <a:r>
                        <a:rPr lang="en-US" sz="800" b="1" dirty="0">
                          <a:effectLst/>
                          <a:latin typeface="Calibri" panose="020F0502020204030204" pitchFamily="34" charset="0"/>
                        </a:rPr>
                        <a:t>ADMISSIONS</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i="1">
                          <a:effectLst/>
                          <a:latin typeface="Calibri" panose="020F0502020204030204" pitchFamily="34" charset="0"/>
                        </a:rPr>
                        <a:t>$100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latin typeface="Calibri" panose="020F0502020204030204" pitchFamily="34" charset="0"/>
                        </a:rPr>
                        <a:t>$100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i="1" dirty="0">
                          <a:effectLst/>
                          <a:latin typeface="Calibri" panose="020F0502020204030204" pitchFamily="34" charset="0"/>
                        </a:rPr>
                        <a:t>$100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194199599"/>
                  </a:ext>
                </a:extLst>
              </a:tr>
              <a:tr h="173591">
                <a:tc>
                  <a:txBody>
                    <a:bodyPr/>
                    <a:lstStyle/>
                    <a:p>
                      <a:pPr rtl="0" fontAlgn="b"/>
                      <a:r>
                        <a:rPr lang="en-US" sz="800" b="1">
                          <a:effectLst/>
                          <a:latin typeface="Calibri" panose="020F0502020204030204" pitchFamily="34" charset="0"/>
                        </a:rPr>
                        <a:t>OTHER CHARGES</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i="1">
                          <a:effectLst/>
                          <a:latin typeface="Calibri" panose="020F0502020204030204" pitchFamily="34" charset="0"/>
                        </a:rPr>
                        <a:t>$0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latin typeface="Calibri" panose="020F0502020204030204" pitchFamily="34" charset="0"/>
                        </a:rPr>
                        <a:t>$0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i="1" dirty="0">
                          <a:effectLst/>
                          <a:latin typeface="Calibri" panose="020F0502020204030204" pitchFamily="34" charset="0"/>
                        </a:rPr>
                        <a:t>$0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884773925"/>
                  </a:ext>
                </a:extLst>
              </a:tr>
              <a:tr h="173591">
                <a:tc>
                  <a:txBody>
                    <a:bodyPr/>
                    <a:lstStyle/>
                    <a:p>
                      <a:pPr rtl="0" fontAlgn="b"/>
                      <a:r>
                        <a:rPr lang="en-US" sz="800" b="1" dirty="0">
                          <a:effectLst/>
                          <a:latin typeface="Calibri" panose="020F0502020204030204" pitchFamily="34" charset="0"/>
                        </a:rPr>
                        <a:t>DAY SCHOOL TUITION</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i="1">
                          <a:effectLst/>
                          <a:latin typeface="Calibri" panose="020F0502020204030204" pitchFamily="34" charset="0"/>
                        </a:rPr>
                        <a:t>$92,000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latin typeface="Calibri" panose="020F0502020204030204" pitchFamily="34" charset="0"/>
                        </a:rPr>
                        <a:t>$92,000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i="1" dirty="0">
                          <a:effectLst/>
                          <a:latin typeface="Calibri" panose="020F0502020204030204" pitchFamily="34" charset="0"/>
                        </a:rPr>
                        <a:t>$58,000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070112671"/>
                  </a:ext>
                </a:extLst>
              </a:tr>
              <a:tr h="173591">
                <a:tc>
                  <a:txBody>
                    <a:bodyPr/>
                    <a:lstStyle/>
                    <a:p>
                      <a:pPr rtl="0" fontAlgn="b"/>
                      <a:r>
                        <a:rPr lang="en-US" sz="800" b="1">
                          <a:effectLst/>
                          <a:latin typeface="Calibri" panose="020F0502020204030204" pitchFamily="34" charset="0"/>
                        </a:rPr>
                        <a:t>INTEREST &amp; EARNINGS</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i="1">
                          <a:effectLst/>
                          <a:latin typeface="Calibri" panose="020F0502020204030204" pitchFamily="34" charset="0"/>
                        </a:rPr>
                        <a:t>$80,000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latin typeface="Calibri" panose="020F0502020204030204" pitchFamily="34" charset="0"/>
                        </a:rPr>
                        <a:t>$100,000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i="1" dirty="0">
                          <a:effectLst/>
                          <a:latin typeface="Calibri" panose="020F0502020204030204" pitchFamily="34" charset="0"/>
                        </a:rPr>
                        <a:t>$80,000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191189453"/>
                  </a:ext>
                </a:extLst>
              </a:tr>
              <a:tr h="173591">
                <a:tc>
                  <a:txBody>
                    <a:bodyPr/>
                    <a:lstStyle/>
                    <a:p>
                      <a:pPr rtl="0" fontAlgn="b"/>
                      <a:r>
                        <a:rPr lang="en-US" sz="800" b="1" dirty="0">
                          <a:effectLst/>
                          <a:latin typeface="Calibri" panose="020F0502020204030204" pitchFamily="34" charset="0"/>
                        </a:rPr>
                        <a:t>COMMISSIONS</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i="1">
                          <a:effectLst/>
                          <a:latin typeface="Calibri" panose="020F0502020204030204" pitchFamily="34" charset="0"/>
                        </a:rPr>
                        <a:t>$250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latin typeface="Calibri" panose="020F0502020204030204" pitchFamily="34" charset="0"/>
                        </a:rPr>
                        <a:t>$250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i="1" dirty="0">
                          <a:effectLst/>
                          <a:latin typeface="Calibri" panose="020F0502020204030204" pitchFamily="34" charset="0"/>
                        </a:rPr>
                        <a:t>$100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769768451"/>
                  </a:ext>
                </a:extLst>
              </a:tr>
              <a:tr h="234616">
                <a:tc>
                  <a:txBody>
                    <a:bodyPr/>
                    <a:lstStyle/>
                    <a:p>
                      <a:pPr rtl="0" fontAlgn="b"/>
                      <a:r>
                        <a:rPr lang="en-US" sz="800" b="1" dirty="0">
                          <a:effectLst/>
                          <a:latin typeface="Calibri" panose="020F0502020204030204" pitchFamily="34" charset="0"/>
                        </a:rPr>
                        <a:t>INSURANCE RECOVERIES</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i="1">
                          <a:effectLst/>
                          <a:latin typeface="Calibri" panose="020F0502020204030204" pitchFamily="34" charset="0"/>
                        </a:rPr>
                        <a:t>$500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latin typeface="Calibri" panose="020F0502020204030204" pitchFamily="34" charset="0"/>
                        </a:rPr>
                        <a:t>$250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i="1" dirty="0">
                          <a:effectLst/>
                          <a:latin typeface="Calibri" panose="020F0502020204030204" pitchFamily="34" charset="0"/>
                        </a:rPr>
                        <a:t>$250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240593577"/>
                  </a:ext>
                </a:extLst>
              </a:tr>
              <a:tr h="344307">
                <a:tc>
                  <a:txBody>
                    <a:bodyPr/>
                    <a:lstStyle/>
                    <a:p>
                      <a:pPr rtl="0" fontAlgn="b"/>
                      <a:r>
                        <a:rPr lang="en-US" sz="800" b="1" dirty="0">
                          <a:effectLst/>
                          <a:latin typeface="Calibri" panose="020F0502020204030204" pitchFamily="34" charset="0"/>
                        </a:rPr>
                        <a:t>OTHER COMPENSATION FOR LOSS</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i="1">
                          <a:effectLst/>
                          <a:latin typeface="Calibri" panose="020F0502020204030204" pitchFamily="34" charset="0"/>
                        </a:rPr>
                        <a:t>$750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latin typeface="Calibri" panose="020F0502020204030204" pitchFamily="34" charset="0"/>
                        </a:rPr>
                        <a:t>$500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i="1" dirty="0">
                          <a:effectLst/>
                          <a:latin typeface="Calibri" panose="020F0502020204030204" pitchFamily="34" charset="0"/>
                        </a:rPr>
                        <a:t>$500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888398100"/>
                  </a:ext>
                </a:extLst>
              </a:tr>
              <a:tr h="173591">
                <a:tc>
                  <a:txBody>
                    <a:bodyPr/>
                    <a:lstStyle/>
                    <a:p>
                      <a:pPr rtl="0" fontAlgn="b"/>
                      <a:r>
                        <a:rPr lang="en-US" sz="800" b="1" dirty="0">
                          <a:effectLst/>
                          <a:latin typeface="Calibri" panose="020F0502020204030204" pitchFamily="34" charset="0"/>
                        </a:rPr>
                        <a:t>BOCES REFUND</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i="1">
                          <a:effectLst/>
                          <a:latin typeface="Calibri" panose="020F0502020204030204" pitchFamily="34" charset="0"/>
                        </a:rPr>
                        <a:t>$265,000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latin typeface="Calibri" panose="020F0502020204030204" pitchFamily="34" charset="0"/>
                        </a:rPr>
                        <a:t>$325,000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i="1">
                          <a:effectLst/>
                          <a:latin typeface="Calibri" panose="020F0502020204030204" pitchFamily="34" charset="0"/>
                        </a:rPr>
                        <a:t>$325,000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238761073"/>
                  </a:ext>
                </a:extLst>
              </a:tr>
              <a:tr h="173591">
                <a:tc>
                  <a:txBody>
                    <a:bodyPr/>
                    <a:lstStyle/>
                    <a:p>
                      <a:pPr rtl="0" fontAlgn="b"/>
                      <a:r>
                        <a:rPr lang="en-US" sz="800" b="1" dirty="0">
                          <a:effectLst/>
                          <a:latin typeface="Calibri" panose="020F0502020204030204" pitchFamily="34" charset="0"/>
                        </a:rPr>
                        <a:t>MEDICAID ASSISTANCE</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i="1" u="sng">
                          <a:effectLst/>
                          <a:latin typeface="Calibri" panose="020F0502020204030204" pitchFamily="34" charset="0"/>
                        </a:rPr>
                        <a:t>$25,000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u="sng">
                          <a:effectLst/>
                          <a:latin typeface="Calibri" panose="020F0502020204030204" pitchFamily="34" charset="0"/>
                        </a:rPr>
                        <a:t>$37,500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i="1" u="sng">
                          <a:effectLst/>
                          <a:latin typeface="Calibri" panose="020F0502020204030204" pitchFamily="34" charset="0"/>
                        </a:rPr>
                        <a:t>$37,500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300208388"/>
                  </a:ext>
                </a:extLst>
              </a:tr>
              <a:tr h="173591">
                <a:tc>
                  <a:txBody>
                    <a:bodyPr/>
                    <a:lstStyle/>
                    <a:p>
                      <a:pPr rtl="0" fontAlgn="b"/>
                      <a:r>
                        <a:rPr lang="en-US" sz="800" b="1" dirty="0">
                          <a:effectLst/>
                          <a:latin typeface="Calibri" panose="020F0502020204030204" pitchFamily="34" charset="0"/>
                        </a:rPr>
                        <a:t>OTHER REVENUE</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i="1">
                          <a:effectLst/>
                          <a:latin typeface="Calibri" panose="020F0502020204030204" pitchFamily="34" charset="0"/>
                        </a:rPr>
                        <a:t>$577,100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latin typeface="Calibri" panose="020F0502020204030204" pitchFamily="34" charset="0"/>
                        </a:rPr>
                        <a:t>$684,100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i="1">
                          <a:effectLst/>
                          <a:latin typeface="Calibri" panose="020F0502020204030204" pitchFamily="34" charset="0"/>
                        </a:rPr>
                        <a:t>$624,950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031872752"/>
                  </a:ext>
                </a:extLst>
              </a:tr>
              <a:tr h="173591">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942129461"/>
                  </a:ext>
                </a:extLst>
              </a:tr>
              <a:tr h="234616">
                <a:tc>
                  <a:txBody>
                    <a:bodyPr/>
                    <a:lstStyle/>
                    <a:p>
                      <a:pPr rtl="0" fontAlgn="b"/>
                      <a:r>
                        <a:rPr lang="en-US" sz="800" b="1" dirty="0">
                          <a:effectLst/>
                          <a:latin typeface="Calibri" panose="020F0502020204030204" pitchFamily="34" charset="0"/>
                        </a:rPr>
                        <a:t>STATE AID</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i="1">
                          <a:effectLst/>
                          <a:latin typeface="Calibri" panose="020F0502020204030204" pitchFamily="34" charset="0"/>
                        </a:rPr>
                        <a:t>$11,406,168</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latin typeface="Calibri" panose="020F0502020204030204" pitchFamily="34" charset="0"/>
                        </a:rPr>
                        <a:t>$11,991,520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i="1" dirty="0">
                          <a:effectLst/>
                          <a:latin typeface="Calibri" panose="020F0502020204030204" pitchFamily="34" charset="0"/>
                        </a:rPr>
                        <a:t>$</a:t>
                      </a:r>
                      <a:r>
                        <a:rPr lang="en-US" sz="800" b="1" i="1" dirty="0">
                          <a:solidFill>
                            <a:schemeClr val="tx1"/>
                          </a:solidFill>
                          <a:effectLst/>
                          <a:latin typeface="Calibri" panose="020F0502020204030204" pitchFamily="34" charset="0"/>
                        </a:rPr>
                        <a:t>12,667,601</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197520249"/>
                  </a:ext>
                </a:extLst>
              </a:tr>
              <a:tr h="234616">
                <a:tc>
                  <a:txBody>
                    <a:bodyPr/>
                    <a:lstStyle/>
                    <a:p>
                      <a:pPr rtl="0" fontAlgn="b"/>
                      <a:r>
                        <a:rPr lang="en-US" sz="800" b="1" dirty="0">
                          <a:effectLst/>
                          <a:latin typeface="Calibri" panose="020F0502020204030204" pitchFamily="34" charset="0"/>
                        </a:rPr>
                        <a:t>APPLIED FUND BALANCE</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i="1">
                          <a:effectLst/>
                          <a:latin typeface="Calibri" panose="020F0502020204030204" pitchFamily="34" charset="0"/>
                        </a:rPr>
                        <a:t>$1,731,988</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latin typeface="Calibri" panose="020F0502020204030204" pitchFamily="34" charset="0"/>
                        </a:rPr>
                        <a:t>$1,509,083</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i="1">
                          <a:effectLst/>
                          <a:latin typeface="Calibri" panose="020F0502020204030204" pitchFamily="34" charset="0"/>
                        </a:rPr>
                        <a:t>$1,509,083</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46662190"/>
                  </a:ext>
                </a:extLst>
              </a:tr>
              <a:tr h="234616">
                <a:tc>
                  <a:txBody>
                    <a:bodyPr/>
                    <a:lstStyle/>
                    <a:p>
                      <a:pPr rtl="0" fontAlgn="b"/>
                      <a:r>
                        <a:rPr lang="en-US" sz="800" b="1" dirty="0">
                          <a:effectLst/>
                          <a:latin typeface="Calibri" panose="020F0502020204030204" pitchFamily="34" charset="0"/>
                        </a:rPr>
                        <a:t>APPLIED RESERVE BALANCE</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i="1" dirty="0">
                        <a:effectLst/>
                        <a:latin typeface="Calibri" panose="020F0502020204030204" pitchFamily="34" charset="0"/>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800" b="1" dirty="0">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796213217"/>
                  </a:ext>
                </a:extLst>
              </a:tr>
              <a:tr h="234616">
                <a:tc>
                  <a:txBody>
                    <a:bodyPr/>
                    <a:lstStyle/>
                    <a:p>
                      <a:pPr rtl="0" fontAlgn="b"/>
                      <a:r>
                        <a:rPr lang="en-US" sz="800" b="1" dirty="0">
                          <a:effectLst/>
                          <a:latin typeface="Calibri" panose="020F0502020204030204" pitchFamily="34" charset="0"/>
                        </a:rPr>
                        <a:t>BUDGET</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i="1">
                          <a:effectLst/>
                          <a:latin typeface="Calibri" panose="020F0502020204030204" pitchFamily="34" charset="0"/>
                        </a:rPr>
                        <a:t>$34,870,077</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i="1">
                          <a:effectLst/>
                          <a:latin typeface="Calibri" panose="020F0502020204030204" pitchFamily="34" charset="0"/>
                        </a:rPr>
                        <a:t>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latin typeface="Calibri" panose="020F0502020204030204" pitchFamily="34" charset="0"/>
                        </a:rPr>
                        <a:t>$35,171,263</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latin typeface="Calibri" panose="020F0502020204030204" pitchFamily="34" charset="0"/>
                        </a:rPr>
                        <a:t>0.86%</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i="1" dirty="0">
                          <a:effectLst/>
                          <a:latin typeface="Calibri" panose="020F0502020204030204" pitchFamily="34" charset="0"/>
                        </a:rPr>
                        <a:t>$35,839,371</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dirty="0">
                          <a:effectLst/>
                        </a:rPr>
                        <a:t>1.90%</a:t>
                      </a:r>
                    </a:p>
                  </a:txBody>
                  <a:tcPr marL="9072" marR="9072" marT="6048" marB="604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77650694"/>
                  </a:ext>
                </a:extLst>
              </a:tr>
            </a:tbl>
          </a:graphicData>
        </a:graphic>
      </p:graphicFrame>
      <p:sp>
        <p:nvSpPr>
          <p:cNvPr id="4" name="Slide Number Placeholder 3">
            <a:extLst>
              <a:ext uri="{FF2B5EF4-FFF2-40B4-BE49-F238E27FC236}">
                <a16:creationId xmlns:a16="http://schemas.microsoft.com/office/drawing/2014/main" id="{BE868DD3-CCE9-B949-994B-B7F27922CAA9}"/>
              </a:ext>
            </a:extLst>
          </p:cNvPr>
          <p:cNvSpPr>
            <a:spLocks noGrp="1"/>
          </p:cNvSpPr>
          <p:nvPr>
            <p:ph type="sldNum" sz="quarter" idx="12"/>
          </p:nvPr>
        </p:nvSpPr>
        <p:spPr/>
        <p:txBody>
          <a:bodyPr/>
          <a:lstStyle/>
          <a:p>
            <a:fld id="{9E9A4A61-FC47-F342-A954-A78129E969B9}" type="slidenum">
              <a:rPr lang="en-US" smtClean="0"/>
              <a:t>11</a:t>
            </a:fld>
            <a:endParaRPr lang="en-US"/>
          </a:p>
        </p:txBody>
      </p:sp>
    </p:spTree>
    <p:extLst>
      <p:ext uri="{BB962C8B-B14F-4D97-AF65-F5344CB8AC3E}">
        <p14:creationId xmlns:p14="http://schemas.microsoft.com/office/powerpoint/2010/main" val="3120784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C2EF1-ACF9-E04E-A010-30501836468A}"/>
              </a:ext>
            </a:extLst>
          </p:cNvPr>
          <p:cNvSpPr>
            <a:spLocks noGrp="1"/>
          </p:cNvSpPr>
          <p:nvPr>
            <p:ph type="title"/>
          </p:nvPr>
        </p:nvSpPr>
        <p:spPr/>
        <p:txBody>
          <a:bodyPr/>
          <a:lstStyle/>
          <a:p>
            <a:pPr algn="ctr"/>
            <a:r>
              <a:rPr lang="en-US" dirty="0">
                <a:latin typeface="Impact" panose="020B0806030902050204" pitchFamily="34" charset="0"/>
              </a:rPr>
              <a:t>Program Budget Overview and Comparison</a:t>
            </a:r>
          </a:p>
        </p:txBody>
      </p:sp>
      <p:sp>
        <p:nvSpPr>
          <p:cNvPr id="3" name="Content Placeholder 2">
            <a:extLst>
              <a:ext uri="{FF2B5EF4-FFF2-40B4-BE49-F238E27FC236}">
                <a16:creationId xmlns:a16="http://schemas.microsoft.com/office/drawing/2014/main" id="{E7E0D01A-9F9A-5749-9115-D648897E095C}"/>
              </a:ext>
            </a:extLst>
          </p:cNvPr>
          <p:cNvSpPr>
            <a:spLocks noGrp="1"/>
          </p:cNvSpPr>
          <p:nvPr>
            <p:ph idx="1"/>
          </p:nvPr>
        </p:nvSpPr>
        <p:spPr>
          <a:xfrm>
            <a:off x="400050" y="1825625"/>
            <a:ext cx="8358188" cy="4351338"/>
          </a:xfrm>
        </p:spPr>
        <p:txBody>
          <a:bodyPr>
            <a:normAutofit fontScale="92500"/>
          </a:bodyPr>
          <a:lstStyle/>
          <a:p>
            <a:r>
              <a:rPr lang="en-US" b="1" dirty="0"/>
              <a:t>Increase of $668,108 (1.90%)</a:t>
            </a:r>
          </a:p>
          <a:p>
            <a:r>
              <a:rPr lang="en-US" b="1" dirty="0"/>
              <a:t>Reinstated Sup &amp; Mat purchasing to pre-pandemic levels</a:t>
            </a:r>
          </a:p>
          <a:p>
            <a:r>
              <a:rPr lang="en-US" b="1" dirty="0"/>
              <a:t>Additional $400,000 in off campus Special Education costs</a:t>
            </a:r>
          </a:p>
          <a:p>
            <a:r>
              <a:rPr lang="en-US" b="1" dirty="0"/>
              <a:t>Portion of new Speech position (phasing in with use of ARP funds)</a:t>
            </a:r>
          </a:p>
          <a:p>
            <a:r>
              <a:rPr lang="en-US" b="1" dirty="0"/>
              <a:t>ARP funds will be used for non-school day runs to offset high CPI</a:t>
            </a:r>
          </a:p>
          <a:p>
            <a:r>
              <a:rPr lang="en-US" b="1" dirty="0"/>
              <a:t>21-22 staff recruiting required higher salaries to attract hires; 22-23 estimates for new hires have been adjusted</a:t>
            </a:r>
          </a:p>
        </p:txBody>
      </p:sp>
      <p:sp>
        <p:nvSpPr>
          <p:cNvPr id="4" name="Slide Number Placeholder 3">
            <a:extLst>
              <a:ext uri="{FF2B5EF4-FFF2-40B4-BE49-F238E27FC236}">
                <a16:creationId xmlns:a16="http://schemas.microsoft.com/office/drawing/2014/main" id="{BE868DD3-CCE9-B949-994B-B7F27922CAA9}"/>
              </a:ext>
            </a:extLst>
          </p:cNvPr>
          <p:cNvSpPr>
            <a:spLocks noGrp="1"/>
          </p:cNvSpPr>
          <p:nvPr>
            <p:ph type="sldNum" sz="quarter" idx="12"/>
          </p:nvPr>
        </p:nvSpPr>
        <p:spPr/>
        <p:txBody>
          <a:bodyPr/>
          <a:lstStyle/>
          <a:p>
            <a:fld id="{9E9A4A61-FC47-F342-A954-A78129E969B9}" type="slidenum">
              <a:rPr lang="en-US" smtClean="0"/>
              <a:t>12</a:t>
            </a:fld>
            <a:endParaRPr lang="en-US"/>
          </a:p>
        </p:txBody>
      </p:sp>
    </p:spTree>
    <p:extLst>
      <p:ext uri="{BB962C8B-B14F-4D97-AF65-F5344CB8AC3E}">
        <p14:creationId xmlns:p14="http://schemas.microsoft.com/office/powerpoint/2010/main" val="2498677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C2EF1-ACF9-E04E-A010-30501836468A}"/>
              </a:ext>
            </a:extLst>
          </p:cNvPr>
          <p:cNvSpPr>
            <a:spLocks noGrp="1"/>
          </p:cNvSpPr>
          <p:nvPr>
            <p:ph type="title"/>
          </p:nvPr>
        </p:nvSpPr>
        <p:spPr/>
        <p:txBody>
          <a:bodyPr/>
          <a:lstStyle/>
          <a:p>
            <a:pPr algn="ctr"/>
            <a:r>
              <a:rPr lang="en-US" dirty="0">
                <a:latin typeface="Impact" panose="020B0806030902050204" pitchFamily="34" charset="0"/>
              </a:rPr>
              <a:t>Capital Budget Overview and Comparison</a:t>
            </a:r>
          </a:p>
        </p:txBody>
      </p:sp>
      <p:sp>
        <p:nvSpPr>
          <p:cNvPr id="3" name="Content Placeholder 2">
            <a:extLst>
              <a:ext uri="{FF2B5EF4-FFF2-40B4-BE49-F238E27FC236}">
                <a16:creationId xmlns:a16="http://schemas.microsoft.com/office/drawing/2014/main" id="{E7E0D01A-9F9A-5749-9115-D648897E095C}"/>
              </a:ext>
            </a:extLst>
          </p:cNvPr>
          <p:cNvSpPr>
            <a:spLocks noGrp="1"/>
          </p:cNvSpPr>
          <p:nvPr>
            <p:ph idx="1"/>
          </p:nvPr>
        </p:nvSpPr>
        <p:spPr>
          <a:xfrm>
            <a:off x="785812" y="1847851"/>
            <a:ext cx="7886700" cy="4351338"/>
          </a:xfrm>
        </p:spPr>
        <p:txBody>
          <a:bodyPr>
            <a:normAutofit/>
          </a:bodyPr>
          <a:lstStyle/>
          <a:p>
            <a:r>
              <a:rPr lang="en-US" b="1" dirty="0"/>
              <a:t>Decrease of $13,261 (-0.30%)</a:t>
            </a:r>
          </a:p>
          <a:p>
            <a:r>
              <a:rPr lang="en-US" b="1" dirty="0"/>
              <a:t>Additional Expenses to address some water system needs</a:t>
            </a:r>
          </a:p>
          <a:p>
            <a:r>
              <a:rPr lang="en-US" b="1" dirty="0"/>
              <a:t>End of life for Maintenance Vehicle(s), time to replace</a:t>
            </a:r>
          </a:p>
          <a:p>
            <a:r>
              <a:rPr lang="en-US" b="1" dirty="0"/>
              <a:t>EPC project electric savings</a:t>
            </a:r>
          </a:p>
          <a:p>
            <a:r>
              <a:rPr lang="en-US" b="1" dirty="0"/>
              <a:t>Fuel Bid yet to be conducted</a:t>
            </a:r>
          </a:p>
          <a:p>
            <a:r>
              <a:rPr lang="en-US" b="1" dirty="0"/>
              <a:t>Decrease in Debt Service based on 21-22 budget conservative estimate for new bond</a:t>
            </a:r>
          </a:p>
          <a:p>
            <a:endParaRPr lang="en-US" dirty="0"/>
          </a:p>
        </p:txBody>
      </p:sp>
      <p:sp>
        <p:nvSpPr>
          <p:cNvPr id="4" name="Slide Number Placeholder 3">
            <a:extLst>
              <a:ext uri="{FF2B5EF4-FFF2-40B4-BE49-F238E27FC236}">
                <a16:creationId xmlns:a16="http://schemas.microsoft.com/office/drawing/2014/main" id="{BE868DD3-CCE9-B949-994B-B7F27922CAA9}"/>
              </a:ext>
            </a:extLst>
          </p:cNvPr>
          <p:cNvSpPr>
            <a:spLocks noGrp="1"/>
          </p:cNvSpPr>
          <p:nvPr>
            <p:ph type="sldNum" sz="quarter" idx="12"/>
          </p:nvPr>
        </p:nvSpPr>
        <p:spPr/>
        <p:txBody>
          <a:bodyPr/>
          <a:lstStyle/>
          <a:p>
            <a:fld id="{9E9A4A61-FC47-F342-A954-A78129E969B9}" type="slidenum">
              <a:rPr lang="en-US" smtClean="0"/>
              <a:t>13</a:t>
            </a:fld>
            <a:endParaRPr lang="en-US"/>
          </a:p>
        </p:txBody>
      </p:sp>
    </p:spTree>
    <p:extLst>
      <p:ext uri="{BB962C8B-B14F-4D97-AF65-F5344CB8AC3E}">
        <p14:creationId xmlns:p14="http://schemas.microsoft.com/office/powerpoint/2010/main" val="2208770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C2EF1-ACF9-E04E-A010-30501836468A}"/>
              </a:ext>
            </a:extLst>
          </p:cNvPr>
          <p:cNvSpPr>
            <a:spLocks noGrp="1"/>
          </p:cNvSpPr>
          <p:nvPr>
            <p:ph type="title"/>
          </p:nvPr>
        </p:nvSpPr>
        <p:spPr/>
        <p:txBody>
          <a:bodyPr/>
          <a:lstStyle/>
          <a:p>
            <a:pPr algn="ctr"/>
            <a:r>
              <a:rPr lang="en-US" dirty="0">
                <a:latin typeface="Impact" panose="020B0806030902050204" pitchFamily="34" charset="0"/>
              </a:rPr>
              <a:t>Administrative Budget Overview &amp; Comparison</a:t>
            </a:r>
          </a:p>
        </p:txBody>
      </p:sp>
      <p:sp>
        <p:nvSpPr>
          <p:cNvPr id="3" name="Content Placeholder 2">
            <a:extLst>
              <a:ext uri="{FF2B5EF4-FFF2-40B4-BE49-F238E27FC236}">
                <a16:creationId xmlns:a16="http://schemas.microsoft.com/office/drawing/2014/main" id="{E7E0D01A-9F9A-5749-9115-D648897E095C}"/>
              </a:ext>
            </a:extLst>
          </p:cNvPr>
          <p:cNvSpPr>
            <a:spLocks noGrp="1"/>
          </p:cNvSpPr>
          <p:nvPr>
            <p:ph idx="1"/>
          </p:nvPr>
        </p:nvSpPr>
        <p:spPr>
          <a:xfrm>
            <a:off x="628650" y="2190750"/>
            <a:ext cx="7886700" cy="3646488"/>
          </a:xfrm>
        </p:spPr>
        <p:txBody>
          <a:bodyPr/>
          <a:lstStyle/>
          <a:p>
            <a:r>
              <a:rPr lang="en-US" b="1" dirty="0"/>
              <a:t>Increase of $127,732 (3.69%)</a:t>
            </a:r>
          </a:p>
          <a:p>
            <a:r>
              <a:rPr lang="en-US" b="1" dirty="0"/>
              <a:t>Confidential/Management employees projected salary increases</a:t>
            </a:r>
          </a:p>
          <a:p>
            <a:r>
              <a:rPr lang="en-US" b="1" dirty="0"/>
              <a:t>Year 1 of leasing new copiers districtwide</a:t>
            </a:r>
          </a:p>
          <a:p>
            <a:r>
              <a:rPr lang="en-US" b="1" dirty="0"/>
              <a:t>Add 1.0 FTE in Admin Office</a:t>
            </a:r>
          </a:p>
          <a:p>
            <a:r>
              <a:rPr lang="en-US" b="1" dirty="0"/>
              <a:t>Addressing  Administrative clerical needs to meet additional work loads</a:t>
            </a:r>
          </a:p>
        </p:txBody>
      </p:sp>
      <p:sp>
        <p:nvSpPr>
          <p:cNvPr id="4" name="Slide Number Placeholder 3">
            <a:extLst>
              <a:ext uri="{FF2B5EF4-FFF2-40B4-BE49-F238E27FC236}">
                <a16:creationId xmlns:a16="http://schemas.microsoft.com/office/drawing/2014/main" id="{BE868DD3-CCE9-B949-994B-B7F27922CAA9}"/>
              </a:ext>
            </a:extLst>
          </p:cNvPr>
          <p:cNvSpPr>
            <a:spLocks noGrp="1"/>
          </p:cNvSpPr>
          <p:nvPr>
            <p:ph type="sldNum" sz="quarter" idx="12"/>
          </p:nvPr>
        </p:nvSpPr>
        <p:spPr/>
        <p:txBody>
          <a:bodyPr/>
          <a:lstStyle/>
          <a:p>
            <a:fld id="{9E9A4A61-FC47-F342-A954-A78129E969B9}" type="slidenum">
              <a:rPr lang="en-US" smtClean="0"/>
              <a:t>14</a:t>
            </a:fld>
            <a:endParaRPr lang="en-US"/>
          </a:p>
        </p:txBody>
      </p:sp>
    </p:spTree>
    <p:extLst>
      <p:ext uri="{BB962C8B-B14F-4D97-AF65-F5344CB8AC3E}">
        <p14:creationId xmlns:p14="http://schemas.microsoft.com/office/powerpoint/2010/main" val="3324207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E9A4A61-FC47-F342-A954-A78129E969B9}" type="slidenum">
              <a:rPr lang="en-US" smtClean="0"/>
              <a:t>15</a:t>
            </a:fld>
            <a:endParaRPr lang="en-US"/>
          </a:p>
        </p:txBody>
      </p:sp>
      <p:sp>
        <p:nvSpPr>
          <p:cNvPr id="3" name="Rectangle 2"/>
          <p:cNvSpPr/>
          <p:nvPr/>
        </p:nvSpPr>
        <p:spPr>
          <a:xfrm>
            <a:off x="297180" y="1750234"/>
            <a:ext cx="8549640" cy="4247317"/>
          </a:xfrm>
          <a:prstGeom prst="rect">
            <a:avLst/>
          </a:prstGeom>
        </p:spPr>
        <p:txBody>
          <a:bodyPr wrap="square">
            <a:spAutoFit/>
          </a:bodyPr>
          <a:lstStyle/>
          <a:p>
            <a:pPr indent="457200" algn="just"/>
            <a:r>
              <a:rPr lang="en-US" dirty="0">
                <a:latin typeface="Times New Roman" panose="02020603050405020304" pitchFamily="18" charset="0"/>
                <a:ea typeface="Times New Roman" panose="02020603050405020304" pitchFamily="18" charset="0"/>
              </a:rPr>
              <a:t>RESOLVED that the Board of Education approves the following proposition and</a:t>
            </a:r>
          </a:p>
          <a:p>
            <a:pPr indent="457200" algn="just"/>
            <a:r>
              <a:rPr lang="en-US" dirty="0">
                <a:latin typeface="Times New Roman" panose="02020603050405020304" pitchFamily="18" charset="0"/>
                <a:ea typeface="Times New Roman" panose="02020603050405020304" pitchFamily="18" charset="0"/>
              </a:rPr>
              <a:t> directs that it be placed before the voters at the May 17, 2022 District meeting:</a:t>
            </a:r>
          </a:p>
          <a:p>
            <a:pPr indent="457200" algn="just"/>
            <a:r>
              <a:rPr lang="en-US" dirty="0">
                <a:latin typeface="Times New Roman" panose="02020603050405020304" pitchFamily="18" charset="0"/>
                <a:ea typeface="Times New Roman" panose="02020603050405020304" pitchFamily="18" charset="0"/>
              </a:rPr>
              <a:t> </a:t>
            </a:r>
          </a:p>
          <a:p>
            <a:pPr marL="914400" marR="914400" algn="just">
              <a:spcBef>
                <a:spcPts val="0"/>
              </a:spcBef>
              <a:spcAft>
                <a:spcPts val="0"/>
              </a:spcAft>
            </a:pPr>
            <a:r>
              <a:rPr lang="en-US" dirty="0">
                <a:latin typeface="Times New Roman" panose="02020603050405020304" pitchFamily="18" charset="0"/>
                <a:ea typeface="Times New Roman" panose="02020603050405020304" pitchFamily="18" charset="0"/>
              </a:rPr>
              <a:t>Shall the Board of Education be authorized to establish a capital reserve fund, designated as the 2022 Capital Reserve Fund, in accordance with Education Law § 3651(1), for the purpose of paying the cost of future building projects and facility renovations, in a maximum amount not to exceed $20,000,000, plus accrued earnings, to be raised by annual transfers of unappropriated fund balances, annual transfers of excess funds from the general fund in an amount up to $750,000, for a probable term of ten (10) years, effective July 1, 2022 and expiring June 30, 2032, provided that, pursuant to Education Law § 3651(3), no expenditure shall be made from such fund except upon authorization of the voters of the District for the purposes specified herein? </a:t>
            </a:r>
          </a:p>
        </p:txBody>
      </p:sp>
      <p:sp>
        <p:nvSpPr>
          <p:cNvPr id="4" name="TextBox 3">
            <a:extLst>
              <a:ext uri="{FF2B5EF4-FFF2-40B4-BE49-F238E27FC236}">
                <a16:creationId xmlns:a16="http://schemas.microsoft.com/office/drawing/2014/main" id="{2EDBD85F-8EDC-02C6-6FC9-09379BF944DC}"/>
              </a:ext>
            </a:extLst>
          </p:cNvPr>
          <p:cNvSpPr txBox="1"/>
          <p:nvPr/>
        </p:nvSpPr>
        <p:spPr>
          <a:xfrm>
            <a:off x="953729" y="560438"/>
            <a:ext cx="7472516" cy="830997"/>
          </a:xfrm>
          <a:prstGeom prst="rect">
            <a:avLst/>
          </a:prstGeom>
          <a:noFill/>
        </p:spPr>
        <p:txBody>
          <a:bodyPr wrap="square" rtlCol="0">
            <a:spAutoFit/>
          </a:bodyPr>
          <a:lstStyle/>
          <a:p>
            <a:r>
              <a:rPr lang="en-US" sz="4800" dirty="0">
                <a:latin typeface="Impact" panose="020B0806030902050204" pitchFamily="34" charset="0"/>
              </a:rPr>
              <a:t>New Capital Project Reserve</a:t>
            </a:r>
            <a:endParaRPr lang="en-US" sz="4800" dirty="0"/>
          </a:p>
        </p:txBody>
      </p:sp>
    </p:spTree>
    <p:extLst>
      <p:ext uri="{BB962C8B-B14F-4D97-AF65-F5344CB8AC3E}">
        <p14:creationId xmlns:p14="http://schemas.microsoft.com/office/powerpoint/2010/main" val="3091300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9144000" cy="1325563"/>
          </a:xfrm>
        </p:spPr>
        <p:txBody>
          <a:bodyPr>
            <a:normAutofit/>
          </a:bodyPr>
          <a:lstStyle/>
          <a:p>
            <a:pPr algn="ctr"/>
            <a:r>
              <a:rPr lang="en-US" sz="3200" b="1" dirty="0">
                <a:latin typeface="Impact" panose="020B0806030902050204" pitchFamily="34" charset="0"/>
              </a:rPr>
              <a:t>Debt/Building Aid/Tax Cap/Budget Forecasting</a:t>
            </a:r>
          </a:p>
        </p:txBody>
      </p:sp>
      <p:sp>
        <p:nvSpPr>
          <p:cNvPr id="4" name="Slide Number Placeholder 3"/>
          <p:cNvSpPr>
            <a:spLocks noGrp="1"/>
          </p:cNvSpPr>
          <p:nvPr>
            <p:ph type="sldNum" sz="quarter" idx="12"/>
          </p:nvPr>
        </p:nvSpPr>
        <p:spPr/>
        <p:txBody>
          <a:bodyPr/>
          <a:lstStyle/>
          <a:p>
            <a:fld id="{9E9A4A61-FC47-F342-A954-A78129E969B9}" type="slidenum">
              <a:rPr lang="en-US" smtClean="0"/>
              <a:t>16</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99762248"/>
              </p:ext>
            </p:extLst>
          </p:nvPr>
        </p:nvGraphicFramePr>
        <p:xfrm>
          <a:off x="330926" y="1497881"/>
          <a:ext cx="8560525" cy="4858470"/>
        </p:xfrm>
        <a:graphic>
          <a:graphicData uri="http://schemas.openxmlformats.org/drawingml/2006/table">
            <a:tbl>
              <a:tblPr/>
              <a:tblGrid>
                <a:gridCol w="1083857">
                  <a:extLst>
                    <a:ext uri="{9D8B030D-6E8A-4147-A177-3AD203B41FA5}">
                      <a16:colId xmlns:a16="http://schemas.microsoft.com/office/drawing/2014/main" val="1228374558"/>
                    </a:ext>
                  </a:extLst>
                </a:gridCol>
                <a:gridCol w="1083857">
                  <a:extLst>
                    <a:ext uri="{9D8B030D-6E8A-4147-A177-3AD203B41FA5}">
                      <a16:colId xmlns:a16="http://schemas.microsoft.com/office/drawing/2014/main" val="750657704"/>
                    </a:ext>
                  </a:extLst>
                </a:gridCol>
                <a:gridCol w="1096838">
                  <a:extLst>
                    <a:ext uri="{9D8B030D-6E8A-4147-A177-3AD203B41FA5}">
                      <a16:colId xmlns:a16="http://schemas.microsoft.com/office/drawing/2014/main" val="2201888275"/>
                    </a:ext>
                  </a:extLst>
                </a:gridCol>
                <a:gridCol w="1317503">
                  <a:extLst>
                    <a:ext uri="{9D8B030D-6E8A-4147-A177-3AD203B41FA5}">
                      <a16:colId xmlns:a16="http://schemas.microsoft.com/office/drawing/2014/main" val="1778869684"/>
                    </a:ext>
                  </a:extLst>
                </a:gridCol>
                <a:gridCol w="1207170">
                  <a:extLst>
                    <a:ext uri="{9D8B030D-6E8A-4147-A177-3AD203B41FA5}">
                      <a16:colId xmlns:a16="http://schemas.microsoft.com/office/drawing/2014/main" val="2669246398"/>
                    </a:ext>
                  </a:extLst>
                </a:gridCol>
                <a:gridCol w="1427836">
                  <a:extLst>
                    <a:ext uri="{9D8B030D-6E8A-4147-A177-3AD203B41FA5}">
                      <a16:colId xmlns:a16="http://schemas.microsoft.com/office/drawing/2014/main" val="309586121"/>
                    </a:ext>
                  </a:extLst>
                </a:gridCol>
                <a:gridCol w="1343464">
                  <a:extLst>
                    <a:ext uri="{9D8B030D-6E8A-4147-A177-3AD203B41FA5}">
                      <a16:colId xmlns:a16="http://schemas.microsoft.com/office/drawing/2014/main" val="941572546"/>
                    </a:ext>
                  </a:extLst>
                </a:gridCol>
              </a:tblGrid>
              <a:tr h="350083">
                <a:tc>
                  <a:txBody>
                    <a:bodyPr/>
                    <a:lstStyle/>
                    <a:p>
                      <a:pPr rtl="0" fontAlgn="b"/>
                      <a:endParaRPr lang="en-US" sz="1100" b="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dirty="0">
                          <a:effectLst/>
                        </a:rPr>
                        <a:t>2020-21</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dirty="0">
                          <a:effectLst/>
                        </a:rPr>
                        <a:t>2021-22</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dirty="0">
                          <a:effectLst/>
                        </a:rPr>
                        <a:t>2022-23</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dirty="0">
                          <a:effectLst/>
                        </a:rPr>
                        <a:t>2023-24</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i="1">
                          <a:effectLst/>
                        </a:rPr>
                        <a:t>2024-25</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sz="1100" b="0">
                          <a:effectLst/>
                        </a:rPr>
                        <a:t>2025-26</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20470987"/>
                  </a:ext>
                </a:extLst>
              </a:tr>
              <a:tr h="350083">
                <a:tc>
                  <a:txBody>
                    <a:bodyPr/>
                    <a:lstStyle/>
                    <a:p>
                      <a:pPr rtl="0" fontAlgn="b"/>
                      <a:endParaRPr lang="en-US" sz="1100" b="0" dirty="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1100" b="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1100" b="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1100" b="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1100" b="0" dirty="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1100" b="0" dirty="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1100" b="0" dirty="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852235850"/>
                  </a:ext>
                </a:extLst>
              </a:tr>
              <a:tr h="350083">
                <a:tc>
                  <a:txBody>
                    <a:bodyPr/>
                    <a:lstStyle/>
                    <a:p>
                      <a:pPr rtl="0" fontAlgn="b"/>
                      <a:r>
                        <a:rPr lang="en-US" sz="1100" b="0">
                          <a:effectLst/>
                        </a:rPr>
                        <a:t>Building Aid</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a:effectLst/>
                        </a:rPr>
                        <a:t>$824,434</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a:effectLst/>
                        </a:rPr>
                        <a:t>$1,326,571</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a:effectLst/>
                        </a:rPr>
                        <a:t>$1,075,305</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a:effectLst/>
                        </a:rPr>
                        <a:t>$567,908</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a:effectLst/>
                        </a:rPr>
                        <a:t>$565,215</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dirty="0">
                          <a:effectLst/>
                        </a:rPr>
                        <a:t>$562,769</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518780942"/>
                  </a:ext>
                </a:extLst>
              </a:tr>
              <a:tr h="350083">
                <a:tc>
                  <a:txBody>
                    <a:bodyPr/>
                    <a:lstStyle/>
                    <a:p>
                      <a:pPr rtl="0" fontAlgn="b"/>
                      <a:endParaRPr lang="en-US" sz="1100" b="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1100" b="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1100" b="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1100" b="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1100" b="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1100" b="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1100" b="0" dirty="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184619272"/>
                  </a:ext>
                </a:extLst>
              </a:tr>
              <a:tr h="350083">
                <a:tc>
                  <a:txBody>
                    <a:bodyPr/>
                    <a:lstStyle/>
                    <a:p>
                      <a:pPr rtl="0" fontAlgn="b"/>
                      <a:r>
                        <a:rPr lang="en-US" sz="1100" b="0">
                          <a:effectLst/>
                        </a:rPr>
                        <a:t>Debt</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a:effectLst/>
                        </a:rPr>
                        <a:t>$1,216,050</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a:effectLst/>
                        </a:rPr>
                        <a:t>$1,269,700</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a:effectLst/>
                        </a:rPr>
                        <a:t>$1,273,050</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a:effectLst/>
                        </a:rPr>
                        <a:t>$362,250</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a:effectLst/>
                        </a:rPr>
                        <a:t>$359,250</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dirty="0">
                          <a:effectLst/>
                        </a:rPr>
                        <a:t>$356,250</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320584225"/>
                  </a:ext>
                </a:extLst>
              </a:tr>
              <a:tr h="657474">
                <a:tc>
                  <a:txBody>
                    <a:bodyPr/>
                    <a:lstStyle/>
                    <a:p>
                      <a:pPr rtl="0" fontAlgn="b"/>
                      <a:endParaRPr lang="en-US" sz="1100" b="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i="1">
                          <a:effectLst/>
                        </a:rPr>
                        <a:t>debt difference yr to yr</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a:effectLst/>
                        </a:rPr>
                        <a:t>$53,650</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9EAD3"/>
                    </a:solidFill>
                  </a:tcPr>
                </a:tc>
                <a:tc>
                  <a:txBody>
                    <a:bodyPr/>
                    <a:lstStyle/>
                    <a:p>
                      <a:pPr algn="ctr" rtl="0" fontAlgn="b"/>
                      <a:r>
                        <a:rPr lang="en-US" sz="1100" b="0">
                          <a:effectLst/>
                        </a:rPr>
                        <a:t>$3,350</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9EAD3"/>
                    </a:solidFill>
                  </a:tcPr>
                </a:tc>
                <a:tc>
                  <a:txBody>
                    <a:bodyPr/>
                    <a:lstStyle/>
                    <a:p>
                      <a:pPr algn="ctr" rtl="0" fontAlgn="b"/>
                      <a:r>
                        <a:rPr lang="en-US" sz="1100" b="0" i="1">
                          <a:effectLst/>
                        </a:rPr>
                        <a:t>-$910,800</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sz="1100" b="0">
                          <a:effectLst/>
                        </a:rPr>
                        <a:t>-$3,000</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9EAD3"/>
                    </a:solidFill>
                  </a:tcPr>
                </a:tc>
                <a:tc>
                  <a:txBody>
                    <a:bodyPr/>
                    <a:lstStyle/>
                    <a:p>
                      <a:pPr algn="ctr" rtl="0" fontAlgn="b"/>
                      <a:r>
                        <a:rPr lang="en-US" sz="1100" b="0" dirty="0">
                          <a:effectLst/>
                        </a:rPr>
                        <a:t>-$3,000</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9EAD3"/>
                    </a:solidFill>
                  </a:tcPr>
                </a:tc>
                <a:extLst>
                  <a:ext uri="{0D108BD9-81ED-4DB2-BD59-A6C34878D82A}">
                    <a16:rowId xmlns:a16="http://schemas.microsoft.com/office/drawing/2014/main" val="492756577"/>
                  </a:ext>
                </a:extLst>
              </a:tr>
              <a:tr h="350083">
                <a:tc>
                  <a:txBody>
                    <a:bodyPr/>
                    <a:lstStyle/>
                    <a:p>
                      <a:pPr rtl="0" fontAlgn="b"/>
                      <a:endParaRPr lang="en-US" sz="1100" b="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CCCCC"/>
                    </a:solidFill>
                  </a:tcPr>
                </a:tc>
                <a:tc>
                  <a:txBody>
                    <a:bodyPr/>
                    <a:lstStyle/>
                    <a:p>
                      <a:pPr algn="ctr" rtl="0" fontAlgn="b"/>
                      <a:endParaRPr lang="en-US" sz="1100" b="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CCCCC"/>
                    </a:solidFill>
                  </a:tcPr>
                </a:tc>
                <a:tc>
                  <a:txBody>
                    <a:bodyPr/>
                    <a:lstStyle/>
                    <a:p>
                      <a:pPr algn="ctr" rtl="0" fontAlgn="b"/>
                      <a:endParaRPr lang="en-US" sz="1100" b="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CCCCC"/>
                    </a:solidFill>
                  </a:tcPr>
                </a:tc>
                <a:tc>
                  <a:txBody>
                    <a:bodyPr/>
                    <a:lstStyle/>
                    <a:p>
                      <a:pPr algn="ctr" rtl="0" fontAlgn="b"/>
                      <a:endParaRPr lang="en-US" sz="1100" b="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CCCCC"/>
                    </a:solidFill>
                  </a:tcPr>
                </a:tc>
                <a:tc>
                  <a:txBody>
                    <a:bodyPr/>
                    <a:lstStyle/>
                    <a:p>
                      <a:pPr algn="ctr" rtl="0" fontAlgn="b"/>
                      <a:endParaRPr lang="en-US" sz="1100" b="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CCCCC"/>
                    </a:solidFill>
                  </a:tcPr>
                </a:tc>
                <a:tc>
                  <a:txBody>
                    <a:bodyPr/>
                    <a:lstStyle/>
                    <a:p>
                      <a:pPr algn="ctr" rtl="0" fontAlgn="b"/>
                      <a:endParaRPr lang="en-US" sz="1100" b="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CCCCC"/>
                    </a:solidFill>
                  </a:tcPr>
                </a:tc>
                <a:tc>
                  <a:txBody>
                    <a:bodyPr/>
                    <a:lstStyle/>
                    <a:p>
                      <a:pPr algn="ctr" rtl="0" fontAlgn="b"/>
                      <a:endParaRPr lang="en-US" sz="1100" b="0" dirty="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CCCCC"/>
                    </a:solidFill>
                  </a:tcPr>
                </a:tc>
                <a:extLst>
                  <a:ext uri="{0D108BD9-81ED-4DB2-BD59-A6C34878D82A}">
                    <a16:rowId xmlns:a16="http://schemas.microsoft.com/office/drawing/2014/main" val="1791186839"/>
                  </a:ext>
                </a:extLst>
              </a:tr>
              <a:tr h="350083">
                <a:tc>
                  <a:txBody>
                    <a:bodyPr/>
                    <a:lstStyle/>
                    <a:p>
                      <a:pPr algn="ctr" rtl="0" fontAlgn="b"/>
                      <a:r>
                        <a:rPr lang="en-US" sz="600" b="0" i="1">
                          <a:effectLst/>
                        </a:rPr>
                        <a:t>bldg aid vs debt</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a:solidFill>
                            <a:srgbClr val="FF0000"/>
                          </a:solidFill>
                          <a:effectLst/>
                        </a:rPr>
                        <a:t>-$391,616</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a:effectLst/>
                        </a:rPr>
                        <a:t>$56,871</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a:solidFill>
                            <a:srgbClr val="FF0000"/>
                          </a:solidFill>
                          <a:effectLst/>
                        </a:rPr>
                        <a:t>-$197,745</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a:effectLst/>
                        </a:rPr>
                        <a:t>$205,658</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a:effectLst/>
                        </a:rPr>
                        <a:t>$205,965</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dirty="0">
                          <a:effectLst/>
                        </a:rPr>
                        <a:t>$206,519</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888729280"/>
                  </a:ext>
                </a:extLst>
              </a:tr>
              <a:tr h="350083">
                <a:tc>
                  <a:txBody>
                    <a:bodyPr/>
                    <a:lstStyle/>
                    <a:p>
                      <a:pPr rtl="0" fontAlgn="b"/>
                      <a:endParaRPr lang="en-US" sz="1100" b="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CCCCC"/>
                    </a:solidFill>
                  </a:tcPr>
                </a:tc>
                <a:tc>
                  <a:txBody>
                    <a:bodyPr/>
                    <a:lstStyle/>
                    <a:p>
                      <a:pPr algn="ctr" rtl="0" fontAlgn="b"/>
                      <a:endParaRPr lang="en-US" sz="1100" b="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CCCCC"/>
                    </a:solidFill>
                  </a:tcPr>
                </a:tc>
                <a:tc>
                  <a:txBody>
                    <a:bodyPr/>
                    <a:lstStyle/>
                    <a:p>
                      <a:pPr algn="ctr" rtl="0" fontAlgn="b"/>
                      <a:endParaRPr lang="en-US" sz="1100" b="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CCCCC"/>
                    </a:solidFill>
                  </a:tcPr>
                </a:tc>
                <a:tc>
                  <a:txBody>
                    <a:bodyPr/>
                    <a:lstStyle/>
                    <a:p>
                      <a:pPr algn="ctr" rtl="0" fontAlgn="b"/>
                      <a:endParaRPr lang="en-US" sz="1100" b="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CCCCC"/>
                    </a:solidFill>
                  </a:tcPr>
                </a:tc>
                <a:tc>
                  <a:txBody>
                    <a:bodyPr/>
                    <a:lstStyle/>
                    <a:p>
                      <a:pPr algn="ctr" rtl="0" fontAlgn="b"/>
                      <a:endParaRPr lang="en-US" sz="1100" b="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CCCCC"/>
                    </a:solidFill>
                  </a:tcPr>
                </a:tc>
                <a:tc>
                  <a:txBody>
                    <a:bodyPr/>
                    <a:lstStyle/>
                    <a:p>
                      <a:pPr algn="ctr" rtl="0" fontAlgn="b"/>
                      <a:endParaRPr lang="en-US" sz="1100" b="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CCCCC"/>
                    </a:solidFill>
                  </a:tcPr>
                </a:tc>
                <a:tc>
                  <a:txBody>
                    <a:bodyPr/>
                    <a:lstStyle/>
                    <a:p>
                      <a:pPr algn="ctr" rtl="0" fontAlgn="b"/>
                      <a:endParaRPr lang="en-US" sz="1100" b="0" dirty="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CCCCC"/>
                    </a:solidFill>
                  </a:tcPr>
                </a:tc>
                <a:extLst>
                  <a:ext uri="{0D108BD9-81ED-4DB2-BD59-A6C34878D82A}">
                    <a16:rowId xmlns:a16="http://schemas.microsoft.com/office/drawing/2014/main" val="2669985701"/>
                  </a:ext>
                </a:extLst>
              </a:tr>
              <a:tr h="350083">
                <a:tc>
                  <a:txBody>
                    <a:bodyPr/>
                    <a:lstStyle/>
                    <a:p>
                      <a:pPr rtl="0" fontAlgn="b"/>
                      <a:r>
                        <a:rPr lang="en-US" sz="1100" b="0">
                          <a:effectLst/>
                        </a:rPr>
                        <a:t>Tax Cap</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a:effectLst/>
                        </a:rPr>
                        <a:t>2.08%</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a:solidFill>
                            <a:srgbClr val="FF0000"/>
                          </a:solidFill>
                          <a:effectLst/>
                        </a:rPr>
                        <a:t>-0.80%</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FEFEF"/>
                    </a:solidFill>
                  </a:tcPr>
                </a:tc>
                <a:tc>
                  <a:txBody>
                    <a:bodyPr/>
                    <a:lstStyle/>
                    <a:p>
                      <a:pPr algn="ctr" rtl="0" fontAlgn="b"/>
                      <a:r>
                        <a:rPr lang="en-US" sz="1100" b="0" i="1">
                          <a:effectLst/>
                        </a:rPr>
                        <a:t>3.57%</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sz="1100" b="0" i="1">
                          <a:solidFill>
                            <a:srgbClr val="FF0000"/>
                          </a:solidFill>
                          <a:effectLst/>
                        </a:rPr>
                        <a:t>-3.15%%</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FEFEF"/>
                    </a:solidFill>
                  </a:tcPr>
                </a:tc>
                <a:tc>
                  <a:txBody>
                    <a:bodyPr/>
                    <a:lstStyle/>
                    <a:p>
                      <a:pPr algn="ctr" rtl="0" fontAlgn="b"/>
                      <a:r>
                        <a:rPr lang="en-US" sz="1100" b="0" i="1">
                          <a:solidFill>
                            <a:srgbClr val="FF0000"/>
                          </a:solidFill>
                          <a:effectLst/>
                        </a:rPr>
                        <a:t>-3.15%</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FEFEF"/>
                    </a:solidFill>
                  </a:tcPr>
                </a:tc>
                <a:tc>
                  <a:txBody>
                    <a:bodyPr/>
                    <a:lstStyle/>
                    <a:p>
                      <a:pPr algn="ctr" rtl="0" fontAlgn="b"/>
                      <a:r>
                        <a:rPr lang="en-US" sz="1100" b="0" i="1" dirty="0">
                          <a:solidFill>
                            <a:srgbClr val="FF0000"/>
                          </a:solidFill>
                          <a:effectLst/>
                        </a:rPr>
                        <a:t>-3.18%</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FEFEF"/>
                    </a:solidFill>
                  </a:tcPr>
                </a:tc>
                <a:extLst>
                  <a:ext uri="{0D108BD9-81ED-4DB2-BD59-A6C34878D82A}">
                    <a16:rowId xmlns:a16="http://schemas.microsoft.com/office/drawing/2014/main" val="2305723759"/>
                  </a:ext>
                </a:extLst>
              </a:tr>
              <a:tr h="350083">
                <a:tc>
                  <a:txBody>
                    <a:bodyPr/>
                    <a:lstStyle/>
                    <a:p>
                      <a:pPr rtl="0" fontAlgn="b"/>
                      <a:endParaRPr lang="en-US" sz="1100" b="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a:effectLst/>
                        </a:rPr>
                        <a:t>$439,727</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a:solidFill>
                            <a:srgbClr val="FF0000"/>
                          </a:solidFill>
                          <a:effectLst/>
                        </a:rPr>
                        <a:t>-$168,261</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i="1">
                          <a:effectLst/>
                        </a:rPr>
                        <a:t>$748,729</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sz="1100" b="0" i="1">
                          <a:solidFill>
                            <a:srgbClr val="FF0000"/>
                          </a:solidFill>
                          <a:effectLst/>
                        </a:rPr>
                        <a:t>-$666,377</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i="1">
                          <a:solidFill>
                            <a:srgbClr val="FF0000"/>
                          </a:solidFill>
                          <a:effectLst/>
                        </a:rPr>
                        <a:t>-$645,386</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i="1" dirty="0">
                          <a:solidFill>
                            <a:srgbClr val="FF0000"/>
                          </a:solidFill>
                          <a:effectLst/>
                        </a:rPr>
                        <a:t>-$625,056</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798058821"/>
                  </a:ext>
                </a:extLst>
              </a:tr>
              <a:tr h="350083">
                <a:tc>
                  <a:txBody>
                    <a:bodyPr/>
                    <a:lstStyle/>
                    <a:p>
                      <a:pPr rtl="0" fontAlgn="b"/>
                      <a:endParaRPr lang="en-US" sz="1100" b="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1100" b="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1100" b="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1100" b="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1100" b="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1100" b="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1100" b="0" dirty="0">
                        <a:effectLst/>
                      </a:endParaRP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580392744"/>
                  </a:ext>
                </a:extLst>
              </a:tr>
              <a:tr h="350083">
                <a:tc>
                  <a:txBody>
                    <a:bodyPr/>
                    <a:lstStyle/>
                    <a:p>
                      <a:pPr rtl="0" fontAlgn="b"/>
                      <a:r>
                        <a:rPr lang="en-US" sz="1100" b="0">
                          <a:effectLst/>
                        </a:rPr>
                        <a:t>Tax Levy</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a:effectLst/>
                        </a:rPr>
                        <a:t>21,154,821</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a:effectLst/>
                        </a:rPr>
                        <a:t>20,986,560</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i="1">
                          <a:effectLst/>
                        </a:rPr>
                        <a:t>21,154,821</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sz="1100" b="0" i="1">
                          <a:effectLst/>
                        </a:rPr>
                        <a:t>20,488,444</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i="1">
                          <a:effectLst/>
                        </a:rPr>
                        <a:t>19,843,058</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100" b="0" i="1" dirty="0">
                          <a:effectLst/>
                        </a:rPr>
                        <a:t>19,218,002</a:t>
                      </a:r>
                    </a:p>
                  </a:txBody>
                  <a:tcPr marL="17938" marR="17938" marT="11959" marB="11959"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210591721"/>
                  </a:ext>
                </a:extLst>
              </a:tr>
            </a:tbl>
          </a:graphicData>
        </a:graphic>
      </p:graphicFrame>
    </p:spTree>
    <p:extLst>
      <p:ext uri="{BB962C8B-B14F-4D97-AF65-F5344CB8AC3E}">
        <p14:creationId xmlns:p14="http://schemas.microsoft.com/office/powerpoint/2010/main" val="3032543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45365"/>
          </a:xfrm>
        </p:spPr>
        <p:txBody>
          <a:bodyPr/>
          <a:lstStyle/>
          <a:p>
            <a:pPr algn="ctr"/>
            <a:r>
              <a:rPr lang="en-US" b="1" dirty="0">
                <a:latin typeface="Impact" panose="020B0806030902050204" pitchFamily="34" charset="0"/>
              </a:rPr>
              <a:t>Potential Effect on Budget</a:t>
            </a:r>
          </a:p>
        </p:txBody>
      </p:sp>
      <p:sp>
        <p:nvSpPr>
          <p:cNvPr id="3" name="Content Placeholder 2"/>
          <p:cNvSpPr>
            <a:spLocks noGrp="1"/>
          </p:cNvSpPr>
          <p:nvPr>
            <p:ph idx="1"/>
          </p:nvPr>
        </p:nvSpPr>
        <p:spPr>
          <a:xfrm>
            <a:off x="628650" y="1324180"/>
            <a:ext cx="7886700" cy="4351338"/>
          </a:xfrm>
        </p:spPr>
        <p:txBody>
          <a:bodyPr/>
          <a:lstStyle/>
          <a:p>
            <a:r>
              <a:rPr lang="en-US" sz="2400" dirty="0"/>
              <a:t>Debt Service Reduction in Budget		$   -910,800</a:t>
            </a:r>
          </a:p>
          <a:p>
            <a:r>
              <a:rPr lang="en-US" sz="2400" dirty="0"/>
              <a:t>Negative Tax Cap				</a:t>
            </a:r>
            <a:r>
              <a:rPr lang="en-US" sz="2400" u="sng" dirty="0"/>
              <a:t>$   -666,377</a:t>
            </a:r>
          </a:p>
          <a:p>
            <a:r>
              <a:rPr lang="en-US" sz="2400" dirty="0"/>
              <a:t>Total 			                                        $-1,577,177</a:t>
            </a:r>
          </a:p>
          <a:p>
            <a:endParaRPr lang="en-US" sz="2400" u="sng" dirty="0"/>
          </a:p>
          <a:p>
            <a:r>
              <a:rPr lang="en-US" sz="2400" dirty="0"/>
              <a:t>This represents a potential 4.40% cut in overall Budget for 2023-24</a:t>
            </a:r>
          </a:p>
          <a:p>
            <a:r>
              <a:rPr lang="en-US" sz="2400" dirty="0"/>
              <a:t>Majority of these cuts would be in Staffing</a:t>
            </a:r>
          </a:p>
          <a:p>
            <a:r>
              <a:rPr lang="en-US" sz="2400" dirty="0"/>
              <a:t>The proposed up to $750,000 </a:t>
            </a:r>
            <a:r>
              <a:rPr lang="en-US" sz="2400" dirty="0" err="1"/>
              <a:t>interfund</a:t>
            </a:r>
            <a:r>
              <a:rPr lang="en-US" sz="2400" dirty="0"/>
              <a:t> transfer to the Capital Fund is planned to reduce the effect of the Debt Service expense in the General Fund Budget.</a:t>
            </a:r>
          </a:p>
        </p:txBody>
      </p:sp>
      <p:sp>
        <p:nvSpPr>
          <p:cNvPr id="4" name="Slide Number Placeholder 3"/>
          <p:cNvSpPr>
            <a:spLocks noGrp="1"/>
          </p:cNvSpPr>
          <p:nvPr>
            <p:ph type="sldNum" sz="quarter" idx="12"/>
          </p:nvPr>
        </p:nvSpPr>
        <p:spPr/>
        <p:txBody>
          <a:bodyPr/>
          <a:lstStyle/>
          <a:p>
            <a:fld id="{9E9A4A61-FC47-F342-A954-A78129E969B9}" type="slidenum">
              <a:rPr lang="en-US" smtClean="0"/>
              <a:t>17</a:t>
            </a:fld>
            <a:endParaRPr lang="en-US" dirty="0"/>
          </a:p>
        </p:txBody>
      </p:sp>
    </p:spTree>
    <p:extLst>
      <p:ext uri="{BB962C8B-B14F-4D97-AF65-F5344CB8AC3E}">
        <p14:creationId xmlns:p14="http://schemas.microsoft.com/office/powerpoint/2010/main" val="3353728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latin typeface="Impact" panose="020B0806030902050204" pitchFamily="34" charset="0"/>
              </a:rPr>
              <a:t>Use of Reserves for next year’s Budget</a:t>
            </a:r>
          </a:p>
        </p:txBody>
      </p:sp>
      <p:sp>
        <p:nvSpPr>
          <p:cNvPr id="3" name="Content Placeholder 2"/>
          <p:cNvSpPr>
            <a:spLocks noGrp="1"/>
          </p:cNvSpPr>
          <p:nvPr>
            <p:ph idx="1"/>
          </p:nvPr>
        </p:nvSpPr>
        <p:spPr/>
        <p:txBody>
          <a:bodyPr>
            <a:normAutofit lnSpcReduction="10000"/>
          </a:bodyPr>
          <a:lstStyle/>
          <a:p>
            <a:r>
              <a:rPr lang="en-US" dirty="0"/>
              <a:t>In accordance with NYS Education Law and General Municipal Law, we have two reserves (Workers Compensation and Unemployment) where any or all of funds can be applied to next year’s budget. Looking one year in the future, approximately $350,000 to $400,000 could be applied.</a:t>
            </a:r>
          </a:p>
          <a:p>
            <a:r>
              <a:rPr lang="en-US" dirty="0"/>
              <a:t>Summarizing, the proposed 2022 Capital Reserve Fund, in conjunction, with the use of designated reserve funds should enable the district be prepared to maintain all current programs while developing the 2023-24 Budget.</a:t>
            </a:r>
          </a:p>
        </p:txBody>
      </p:sp>
      <p:sp>
        <p:nvSpPr>
          <p:cNvPr id="4" name="Slide Number Placeholder 3"/>
          <p:cNvSpPr>
            <a:spLocks noGrp="1"/>
          </p:cNvSpPr>
          <p:nvPr>
            <p:ph type="sldNum" sz="quarter" idx="12"/>
          </p:nvPr>
        </p:nvSpPr>
        <p:spPr/>
        <p:txBody>
          <a:bodyPr/>
          <a:lstStyle/>
          <a:p>
            <a:fld id="{9E9A4A61-FC47-F342-A954-A78129E969B9}" type="slidenum">
              <a:rPr lang="en-US" smtClean="0"/>
              <a:t>18</a:t>
            </a:fld>
            <a:endParaRPr lang="en-US"/>
          </a:p>
        </p:txBody>
      </p:sp>
    </p:spTree>
    <p:extLst>
      <p:ext uri="{BB962C8B-B14F-4D97-AF65-F5344CB8AC3E}">
        <p14:creationId xmlns:p14="http://schemas.microsoft.com/office/powerpoint/2010/main" val="2525644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7832"/>
            <a:ext cx="7886700" cy="537525"/>
          </a:xfrm>
        </p:spPr>
        <p:txBody>
          <a:bodyPr>
            <a:normAutofit fontScale="90000"/>
          </a:bodyPr>
          <a:lstStyle/>
          <a:p>
            <a:pPr algn="ctr"/>
            <a:r>
              <a:rPr lang="en-US" dirty="0">
                <a:latin typeface="Impact" panose="020B0806030902050204" pitchFamily="34" charset="0"/>
              </a:rPr>
              <a:t>Contingency Budget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00260086"/>
              </p:ext>
            </p:extLst>
          </p:nvPr>
        </p:nvGraphicFramePr>
        <p:xfrm>
          <a:off x="185738" y="1158079"/>
          <a:ext cx="8772524" cy="5198272"/>
        </p:xfrm>
        <a:graphic>
          <a:graphicData uri="http://schemas.openxmlformats.org/drawingml/2006/table">
            <a:tbl>
              <a:tblPr/>
              <a:tblGrid>
                <a:gridCol w="982164">
                  <a:extLst>
                    <a:ext uri="{9D8B030D-6E8A-4147-A177-3AD203B41FA5}">
                      <a16:colId xmlns:a16="http://schemas.microsoft.com/office/drawing/2014/main" val="4262381340"/>
                    </a:ext>
                  </a:extLst>
                </a:gridCol>
                <a:gridCol w="1173310">
                  <a:extLst>
                    <a:ext uri="{9D8B030D-6E8A-4147-A177-3AD203B41FA5}">
                      <a16:colId xmlns:a16="http://schemas.microsoft.com/office/drawing/2014/main" val="1990516483"/>
                    </a:ext>
                  </a:extLst>
                </a:gridCol>
                <a:gridCol w="1279014">
                  <a:extLst>
                    <a:ext uri="{9D8B030D-6E8A-4147-A177-3AD203B41FA5}">
                      <a16:colId xmlns:a16="http://schemas.microsoft.com/office/drawing/2014/main" val="3211086472"/>
                    </a:ext>
                  </a:extLst>
                </a:gridCol>
                <a:gridCol w="1726341">
                  <a:extLst>
                    <a:ext uri="{9D8B030D-6E8A-4147-A177-3AD203B41FA5}">
                      <a16:colId xmlns:a16="http://schemas.microsoft.com/office/drawing/2014/main" val="2344038653"/>
                    </a:ext>
                  </a:extLst>
                </a:gridCol>
                <a:gridCol w="1203898">
                  <a:extLst>
                    <a:ext uri="{9D8B030D-6E8A-4147-A177-3AD203B41FA5}">
                      <a16:colId xmlns:a16="http://schemas.microsoft.com/office/drawing/2014/main" val="3354886387"/>
                    </a:ext>
                  </a:extLst>
                </a:gridCol>
                <a:gridCol w="885219">
                  <a:extLst>
                    <a:ext uri="{9D8B030D-6E8A-4147-A177-3AD203B41FA5}">
                      <a16:colId xmlns:a16="http://schemas.microsoft.com/office/drawing/2014/main" val="1829492141"/>
                    </a:ext>
                  </a:extLst>
                </a:gridCol>
                <a:gridCol w="1522578">
                  <a:extLst>
                    <a:ext uri="{9D8B030D-6E8A-4147-A177-3AD203B41FA5}">
                      <a16:colId xmlns:a16="http://schemas.microsoft.com/office/drawing/2014/main" val="1553671485"/>
                    </a:ext>
                  </a:extLst>
                </a:gridCol>
              </a:tblGrid>
              <a:tr h="155565">
                <a:tc gridSpan="3">
                  <a:txBody>
                    <a:bodyPr/>
                    <a:lstStyle/>
                    <a:p>
                      <a:pPr rtl="0" fontAlgn="b"/>
                      <a:r>
                        <a:rPr lang="en-US" sz="500" b="1">
                          <a:effectLst/>
                          <a:latin typeface="Calibri" panose="020F0502020204030204" pitchFamily="34" charset="0"/>
                        </a:rPr>
                        <a:t>2022-23 Budget - Contingency Cap Worksheet</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rtl="0" fontAlgn="b"/>
                      <a:endParaRPr lang="en-US" sz="800" b="1" dirty="0">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267190676"/>
                  </a:ext>
                </a:extLst>
              </a:tr>
              <a:tr h="155565">
                <a:tc>
                  <a:txBody>
                    <a:bodyPr/>
                    <a:lstStyle/>
                    <a:p>
                      <a:pPr algn="r" rtl="0" fontAlgn="b"/>
                      <a:r>
                        <a:rPr lang="en-US" sz="500" b="1">
                          <a:effectLst/>
                          <a:latin typeface="Calibri" panose="020F0502020204030204" pitchFamily="34" charset="0"/>
                        </a:rPr>
                        <a:t>3/31/2022</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719487592"/>
                  </a:ext>
                </a:extLst>
              </a:tr>
              <a:tr h="155565">
                <a:tc>
                  <a:txBody>
                    <a:bodyPr/>
                    <a:lstStyle/>
                    <a:p>
                      <a:pPr rtl="0" fontAlgn="b"/>
                      <a:endParaRPr lang="en-US" sz="800" b="1" dirty="0">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225249655"/>
                  </a:ext>
                </a:extLst>
              </a:tr>
              <a:tr h="155565">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dirty="0">
                          <a:effectLst/>
                          <a:latin typeface="Calibri" panose="020F0502020204030204" pitchFamily="34" charset="0"/>
                        </a:rPr>
                        <a:t>2021-22</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dirty="0">
                          <a:effectLst/>
                          <a:latin typeface="Calibri" panose="020F0502020204030204" pitchFamily="34" charset="0"/>
                        </a:rPr>
                        <a:t>2022-23</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Mandated</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2022-23</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2022-23</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279183117"/>
                  </a:ext>
                </a:extLst>
              </a:tr>
              <a:tr h="155565">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Adopted</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dirty="0">
                          <a:effectLst/>
                          <a:latin typeface="Calibri" panose="020F0502020204030204" pitchFamily="34" charset="0"/>
                        </a:rPr>
                        <a:t>Proposed</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Deducts</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Contingent Budget</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Adjustments</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Contingent Budget</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339471985"/>
                  </a:ext>
                </a:extLst>
              </a:tr>
              <a:tr h="155565">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Budget</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dirty="0">
                          <a:effectLst/>
                          <a:latin typeface="Calibri" panose="020F0502020204030204" pitchFamily="34" charset="0"/>
                        </a:rPr>
                        <a:t>Budget</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dirty="0">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Before Percentage</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After Percentage</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711585696"/>
                  </a:ext>
                </a:extLst>
              </a:tr>
              <a:tr h="155565">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dirty="0">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Adjustments</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Adjustments</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741274512"/>
                  </a:ext>
                </a:extLst>
              </a:tr>
              <a:tr h="155565">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dirty="0">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925540269"/>
                  </a:ext>
                </a:extLst>
              </a:tr>
              <a:tr h="155565">
                <a:tc>
                  <a:txBody>
                    <a:bodyPr/>
                    <a:lstStyle/>
                    <a:p>
                      <a:pPr rtl="0" fontAlgn="b"/>
                      <a:r>
                        <a:rPr lang="en-US" sz="800" b="1">
                          <a:effectLst/>
                          <a:latin typeface="Calibri" panose="020F0502020204030204" pitchFamily="34" charset="0"/>
                        </a:rPr>
                        <a:t>Admin. Component</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$3,457,292</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$3,585,024</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i="1" dirty="0">
                          <a:solidFill>
                            <a:srgbClr val="FF0000"/>
                          </a:solidFill>
                          <a:effectLst/>
                          <a:latin typeface="Calibri" panose="020F0502020204030204" pitchFamily="34" charset="0"/>
                        </a:rPr>
                        <a:t>$25,200</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$3,559,824</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$0</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$3,559,824</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22196098"/>
                  </a:ext>
                </a:extLst>
              </a:tr>
              <a:tr h="155565">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dirty="0">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297294979"/>
                  </a:ext>
                </a:extLst>
              </a:tr>
              <a:tr h="292942">
                <a:tc>
                  <a:txBody>
                    <a:bodyPr/>
                    <a:lstStyle/>
                    <a:p>
                      <a:pPr rtl="0" fontAlgn="b"/>
                      <a:r>
                        <a:rPr lang="en-US" sz="800" b="1">
                          <a:effectLst/>
                          <a:latin typeface="Calibri" panose="020F0502020204030204" pitchFamily="34" charset="0"/>
                        </a:rPr>
                        <a:t>Program Component</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$27,339,127</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$27,892,764</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i="1" dirty="0">
                          <a:solidFill>
                            <a:srgbClr val="FF0000"/>
                          </a:solidFill>
                          <a:effectLst/>
                          <a:latin typeface="Calibri" panose="020F0502020204030204" pitchFamily="34" charset="0"/>
                        </a:rPr>
                        <a:t>$199,950</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dirty="0">
                          <a:effectLst/>
                          <a:latin typeface="Calibri" panose="020F0502020204030204" pitchFamily="34" charset="0"/>
                        </a:rPr>
                        <a:t>$27,692,814</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$0</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$27,692,814</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58656154"/>
                  </a:ext>
                </a:extLst>
              </a:tr>
              <a:tr h="155565">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dirty="0">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581987957"/>
                  </a:ext>
                </a:extLst>
              </a:tr>
              <a:tr h="155565">
                <a:tc>
                  <a:txBody>
                    <a:bodyPr/>
                    <a:lstStyle/>
                    <a:p>
                      <a:pPr rtl="0" fontAlgn="b"/>
                      <a:r>
                        <a:rPr lang="en-US" sz="800" b="1">
                          <a:effectLst/>
                          <a:latin typeface="Calibri" panose="020F0502020204030204" pitchFamily="34" charset="0"/>
                        </a:rPr>
                        <a:t>Capital Component</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$4,374,844</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$4,361,583</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i="1">
                          <a:solidFill>
                            <a:srgbClr val="FF0000"/>
                          </a:solidFill>
                          <a:effectLst/>
                          <a:latin typeface="Calibri" panose="020F0502020204030204" pitchFamily="34" charset="0"/>
                        </a:rPr>
                        <a:t>$79,500</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dirty="0">
                          <a:effectLst/>
                          <a:latin typeface="Calibri" panose="020F0502020204030204" pitchFamily="34" charset="0"/>
                        </a:rPr>
                        <a:t>$4,282,083</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$0</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$4,282,083</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512479756"/>
                  </a:ext>
                </a:extLst>
              </a:tr>
              <a:tr h="155565">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dirty="0">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366128557"/>
                  </a:ext>
                </a:extLst>
              </a:tr>
              <a:tr h="155565">
                <a:tc>
                  <a:txBody>
                    <a:bodyPr/>
                    <a:lstStyle/>
                    <a:p>
                      <a:pPr rtl="0" fontAlgn="b"/>
                      <a:r>
                        <a:rPr lang="en-US" sz="800" b="1">
                          <a:effectLst/>
                          <a:latin typeface="Calibri" panose="020F0502020204030204" pitchFamily="34" charset="0"/>
                        </a:rPr>
                        <a:t>Total</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$35,171,263</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2EFDA"/>
                    </a:solidFill>
                  </a:tcPr>
                </a:tc>
                <a:tc>
                  <a:txBody>
                    <a:bodyPr/>
                    <a:lstStyle/>
                    <a:p>
                      <a:pPr algn="ctr" rtl="0" fontAlgn="b"/>
                      <a:r>
                        <a:rPr lang="en-US" sz="800" b="1">
                          <a:effectLst/>
                          <a:latin typeface="Calibri" panose="020F0502020204030204" pitchFamily="34" charset="0"/>
                        </a:rPr>
                        <a:t>$35,839,371</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2EFDA"/>
                    </a:solidFill>
                  </a:tcPr>
                </a:tc>
                <a:tc>
                  <a:txBody>
                    <a:bodyPr/>
                    <a:lstStyle/>
                    <a:p>
                      <a:pPr algn="ctr" rtl="0" fontAlgn="b"/>
                      <a:r>
                        <a:rPr lang="en-US" sz="800" b="1">
                          <a:solidFill>
                            <a:srgbClr val="C00000"/>
                          </a:solidFill>
                          <a:effectLst/>
                          <a:latin typeface="Calibri" panose="020F0502020204030204" pitchFamily="34" charset="0"/>
                        </a:rPr>
                        <a:t>$304,650</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2EFDA"/>
                    </a:solidFill>
                  </a:tcPr>
                </a:tc>
                <a:tc>
                  <a:txBody>
                    <a:bodyPr/>
                    <a:lstStyle/>
                    <a:p>
                      <a:pPr algn="ctr" rtl="0" fontAlgn="b"/>
                      <a:r>
                        <a:rPr lang="en-US" sz="800" b="1" dirty="0">
                          <a:solidFill>
                            <a:srgbClr val="C00000"/>
                          </a:solidFill>
                          <a:effectLst/>
                          <a:latin typeface="Calibri" panose="020F0502020204030204" pitchFamily="34" charset="0"/>
                        </a:rPr>
                        <a:t>$35,534,721</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2EFDA"/>
                    </a:solidFill>
                  </a:tcPr>
                </a:tc>
                <a:tc>
                  <a:txBody>
                    <a:bodyPr/>
                    <a:lstStyle/>
                    <a:p>
                      <a:pPr algn="ctr" rtl="0" fontAlgn="b"/>
                      <a:r>
                        <a:rPr lang="en-US" sz="800" b="1">
                          <a:effectLst/>
                          <a:latin typeface="Calibri" panose="020F0502020204030204" pitchFamily="34" charset="0"/>
                        </a:rPr>
                        <a:t>$0</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2EFDA"/>
                    </a:solidFill>
                  </a:tcPr>
                </a:tc>
                <a:tc>
                  <a:txBody>
                    <a:bodyPr/>
                    <a:lstStyle/>
                    <a:p>
                      <a:pPr algn="ctr" rtl="0" fontAlgn="b"/>
                      <a:r>
                        <a:rPr lang="en-US" sz="800" b="1">
                          <a:effectLst/>
                          <a:latin typeface="Calibri" panose="020F0502020204030204" pitchFamily="34" charset="0"/>
                        </a:rPr>
                        <a:t>$35,534,721</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529429806"/>
                  </a:ext>
                </a:extLst>
              </a:tr>
              <a:tr h="155565">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dirty="0">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dirty="0">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302236141"/>
                  </a:ext>
                </a:extLst>
              </a:tr>
              <a:tr h="155565">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dirty="0">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631715005"/>
                  </a:ext>
                </a:extLst>
              </a:tr>
              <a:tr h="155565">
                <a:tc>
                  <a:txBody>
                    <a:bodyPr/>
                    <a:lstStyle/>
                    <a:p>
                      <a:pPr rtl="0" fontAlgn="b"/>
                      <a:r>
                        <a:rPr lang="en-US" sz="800" b="1">
                          <a:effectLst/>
                          <a:latin typeface="Calibri" panose="020F0502020204030204" pitchFamily="34" charset="0"/>
                        </a:rPr>
                        <a:t>Admin % =</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$3,457,292</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$3,585,024</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$3,559,824</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dirty="0">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$3,559,824</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008712422"/>
                  </a:ext>
                </a:extLst>
              </a:tr>
              <a:tr h="155565">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$30,796,419</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$31,477,788</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$31,252,638</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dirty="0">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$31,252,638</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656761355"/>
                  </a:ext>
                </a:extLst>
              </a:tr>
              <a:tr h="155565">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dirty="0">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785093958"/>
                  </a:ext>
                </a:extLst>
              </a:tr>
              <a:tr h="155565">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11.2263%</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11.3891%</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11.3905%</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dirty="0">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dirty="0">
                          <a:effectLst/>
                          <a:latin typeface="Calibri" panose="020F0502020204030204" pitchFamily="34" charset="0"/>
                        </a:rPr>
                        <a:t>11.3905%</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660126378"/>
                  </a:ext>
                </a:extLst>
              </a:tr>
              <a:tr h="155565">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dirty="0">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700011098"/>
                  </a:ext>
                </a:extLst>
              </a:tr>
              <a:tr h="155565">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dirty="0">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761754614"/>
                  </a:ext>
                </a:extLst>
              </a:tr>
              <a:tr h="155565">
                <a:tc>
                  <a:txBody>
                    <a:bodyPr/>
                    <a:lstStyle/>
                    <a:p>
                      <a:pPr rtl="0" fontAlgn="b"/>
                      <a:r>
                        <a:rPr lang="en-US" sz="800" b="1">
                          <a:effectLst/>
                          <a:latin typeface="Calibri" panose="020F0502020204030204" pitchFamily="34" charset="0"/>
                        </a:rPr>
                        <a:t>Effective Cap % =</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11.3905%</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dirty="0">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967996872"/>
                  </a:ext>
                </a:extLst>
              </a:tr>
              <a:tr h="155565">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dirty="0">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997554891"/>
                  </a:ext>
                </a:extLst>
              </a:tr>
              <a:tr h="155565">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90883A"/>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70873A"/>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F0873A"/>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dirty="0">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9980060"/>
                  </a:ext>
                </a:extLst>
              </a:tr>
              <a:tr h="430320">
                <a:tc>
                  <a:txBody>
                    <a:bodyPr/>
                    <a:lstStyle/>
                    <a:p>
                      <a:pPr rtl="0" fontAlgn="b"/>
                      <a:r>
                        <a:rPr lang="en-US" sz="800" b="1">
                          <a:effectLst/>
                          <a:latin typeface="Calibri" panose="020F0502020204030204" pitchFamily="34" charset="0"/>
                        </a:rPr>
                        <a:t>Property Tax Maximum =</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$20,986,950</a:t>
                      </a: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90883A"/>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E599"/>
                    </a:solidFill>
                  </a:tcPr>
                </a:tc>
                <a:tc>
                  <a:txBody>
                    <a:bodyPr/>
                    <a:lstStyle/>
                    <a:p>
                      <a:pPr rtl="0" fontAlgn="b"/>
                      <a:endParaRPr lang="en-US" sz="800" b="1">
                        <a:effectLst/>
                      </a:endParaRPr>
                    </a:p>
                  </a:txBody>
                  <a:tcPr marL="12105" marR="12105" marT="8070" marB="8070" anchor="b">
                    <a:lnL w="9525" cap="flat" cmpd="sng" algn="ctr">
                      <a:solidFill>
                        <a:srgbClr val="90883A"/>
                      </a:solidFill>
                      <a:prstDash val="solid"/>
                      <a:round/>
                      <a:headEnd type="none" w="med" len="med"/>
                      <a:tailEnd type="none" w="med" len="med"/>
                    </a:lnL>
                    <a:lnR w="9525" cap="flat" cmpd="sng" algn="ctr">
                      <a:solidFill>
                        <a:srgbClr val="70873A"/>
                      </a:solidFill>
                      <a:prstDash val="solid"/>
                      <a:round/>
                      <a:headEnd type="none" w="med" len="med"/>
                      <a:tailEnd type="none" w="med" len="med"/>
                    </a:lnR>
                    <a:lnT w="9525" cap="flat" cmpd="sng" algn="ctr">
                      <a:solidFill>
                        <a:srgbClr val="90883A"/>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Proposed Budget Increase = $35,839,371 - $35,171,263 = $668,108 = 1.90%</a:t>
                      </a:r>
                    </a:p>
                  </a:txBody>
                  <a:tcPr marL="12105" marR="12105" marT="8070" marB="8070" anchor="b">
                    <a:lnL w="9525" cap="flat" cmpd="sng" algn="ctr">
                      <a:solidFill>
                        <a:srgbClr val="70873A"/>
                      </a:solidFill>
                      <a:prstDash val="solid"/>
                      <a:round/>
                      <a:headEnd type="none" w="med" len="med"/>
                      <a:tailEnd type="none" w="med" len="med"/>
                    </a:lnL>
                    <a:lnR w="9525" cap="flat" cmpd="sng" algn="ctr">
                      <a:solidFill>
                        <a:srgbClr val="F0873A"/>
                      </a:solidFill>
                      <a:prstDash val="solid"/>
                      <a:round/>
                      <a:headEnd type="none" w="med" len="med"/>
                      <a:tailEnd type="none" w="med" len="med"/>
                    </a:lnR>
                    <a:lnT w="9525" cap="flat" cmpd="sng" algn="ctr">
                      <a:solidFill>
                        <a:srgbClr val="70873A"/>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F0873A"/>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F0873A"/>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dirty="0">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369934144"/>
                  </a:ext>
                </a:extLst>
              </a:tr>
              <a:tr h="155565">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0903A"/>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508D3A"/>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50903A"/>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dirty="0">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321736131"/>
                  </a:ext>
                </a:extLst>
              </a:tr>
              <a:tr h="430320">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D0903A"/>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2EFDA"/>
                    </a:solidFill>
                  </a:tcPr>
                </a:tc>
                <a:tc>
                  <a:txBody>
                    <a:bodyPr/>
                    <a:lstStyle/>
                    <a:p>
                      <a:pPr rtl="0" fontAlgn="b"/>
                      <a:endParaRPr lang="en-US" sz="800" b="1">
                        <a:effectLst/>
                      </a:endParaRPr>
                    </a:p>
                  </a:txBody>
                  <a:tcPr marL="12105" marR="12105" marT="8070" marB="8070" anchor="b">
                    <a:lnL w="9525" cap="flat" cmpd="sng" algn="ctr">
                      <a:solidFill>
                        <a:srgbClr val="D0903A"/>
                      </a:solidFill>
                      <a:prstDash val="solid"/>
                      <a:round/>
                      <a:headEnd type="none" w="med" len="med"/>
                      <a:tailEnd type="none" w="med" len="med"/>
                    </a:lnL>
                    <a:lnR w="9525" cap="flat" cmpd="sng" algn="ctr">
                      <a:solidFill>
                        <a:srgbClr val="508D3A"/>
                      </a:solidFill>
                      <a:prstDash val="solid"/>
                      <a:round/>
                      <a:headEnd type="none" w="med" len="med"/>
                      <a:tailEnd type="none" w="med" len="med"/>
                    </a:lnR>
                    <a:lnT w="9525" cap="flat" cmpd="sng" algn="ctr">
                      <a:solidFill>
                        <a:srgbClr val="D0903A"/>
                      </a:solidFill>
                      <a:prstDash val="solid"/>
                      <a:round/>
                      <a:headEnd type="none" w="med" len="med"/>
                      <a:tailEnd type="none" w="med" len="med"/>
                    </a:lnT>
                    <a:lnB w="9525" cap="flat" cmpd="sng" algn="ctr">
                      <a:solidFill>
                        <a:srgbClr val="D0903A"/>
                      </a:solidFill>
                      <a:prstDash val="solid"/>
                      <a:round/>
                      <a:headEnd type="none" w="med" len="med"/>
                      <a:tailEnd type="none" w="med" len="med"/>
                    </a:lnB>
                    <a:solidFill>
                      <a:srgbClr val="E2EFDA"/>
                    </a:solidFill>
                  </a:tcPr>
                </a:tc>
                <a:tc>
                  <a:txBody>
                    <a:bodyPr/>
                    <a:lstStyle/>
                    <a:p>
                      <a:pPr algn="ctr" rtl="0" fontAlgn="b"/>
                      <a:r>
                        <a:rPr lang="en-US" sz="800" b="1" i="1">
                          <a:effectLst/>
                          <a:latin typeface="Calibri" panose="020F0502020204030204" pitchFamily="34" charset="0"/>
                        </a:rPr>
                        <a:t>Contingency Budget Increase = $35,534,721 - $35,171,263= $363,458 = 1.03%</a:t>
                      </a:r>
                    </a:p>
                  </a:txBody>
                  <a:tcPr marL="0" marR="0" marT="8070" marB="8070" anchor="b">
                    <a:lnL w="9525" cap="flat" cmpd="sng" algn="ctr">
                      <a:solidFill>
                        <a:srgbClr val="508D3A"/>
                      </a:solidFill>
                      <a:prstDash val="solid"/>
                      <a:round/>
                      <a:headEnd type="none" w="med" len="med"/>
                      <a:tailEnd type="none" w="med" len="med"/>
                    </a:lnL>
                    <a:lnR w="9525" cap="flat" cmpd="sng" algn="ctr">
                      <a:solidFill>
                        <a:srgbClr val="50903A"/>
                      </a:solidFill>
                      <a:prstDash val="solid"/>
                      <a:round/>
                      <a:headEnd type="none" w="med" len="med"/>
                      <a:tailEnd type="none" w="med" len="med"/>
                    </a:lnR>
                    <a:lnT w="9525" cap="flat" cmpd="sng" algn="ctr">
                      <a:solidFill>
                        <a:srgbClr val="508D3A"/>
                      </a:solidFill>
                      <a:prstDash val="solid"/>
                      <a:round/>
                      <a:headEnd type="none" w="med" len="med"/>
                      <a:tailEnd type="none" w="med" len="med"/>
                    </a:lnT>
                    <a:lnB w="9525" cap="flat" cmpd="sng" algn="ctr">
                      <a:solidFill>
                        <a:srgbClr val="508D3A"/>
                      </a:solidFill>
                      <a:prstDash val="solid"/>
                      <a:round/>
                      <a:headEnd type="none" w="med" len="med"/>
                      <a:tailEnd type="none" w="med" len="med"/>
                    </a:lnB>
                    <a:solidFill>
                      <a:srgbClr val="E2EFDA"/>
                    </a:solidFill>
                  </a:tcPr>
                </a:tc>
                <a:tc>
                  <a:txBody>
                    <a:bodyPr/>
                    <a:lstStyle/>
                    <a:p>
                      <a:pPr rtl="0" fontAlgn="b"/>
                      <a:endParaRPr lang="en-US" sz="800" b="1">
                        <a:effectLst/>
                      </a:endParaRPr>
                    </a:p>
                  </a:txBody>
                  <a:tcPr marL="12105" marR="12105" marT="8070" marB="8070" anchor="b">
                    <a:lnL w="9525" cap="flat" cmpd="sng" algn="ctr">
                      <a:solidFill>
                        <a:srgbClr val="50903A"/>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50903A"/>
                      </a:solidFill>
                      <a:prstDash val="solid"/>
                      <a:round/>
                      <a:headEnd type="none" w="med" len="med"/>
                      <a:tailEnd type="none" w="med" len="med"/>
                    </a:lnT>
                    <a:lnB w="9525" cap="flat" cmpd="sng" algn="ctr">
                      <a:solidFill>
                        <a:srgbClr val="50903A"/>
                      </a:solidFill>
                      <a:prstDash val="solid"/>
                      <a:round/>
                      <a:headEnd type="none" w="med" len="med"/>
                      <a:tailEnd type="none" w="med" len="med"/>
                    </a:lnB>
                    <a:solidFill>
                      <a:srgbClr val="E2EFDA"/>
                    </a:solidFill>
                  </a:tcPr>
                </a:tc>
                <a:tc>
                  <a:txBody>
                    <a:bodyPr/>
                    <a:lstStyle/>
                    <a:p>
                      <a:pPr rtl="0" fontAlgn="b"/>
                      <a:endParaRPr lang="en-US" sz="800" b="1">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2EFDA"/>
                    </a:solidFill>
                  </a:tcPr>
                </a:tc>
                <a:tc>
                  <a:txBody>
                    <a:bodyPr/>
                    <a:lstStyle/>
                    <a:p>
                      <a:pPr rtl="0" fontAlgn="b"/>
                      <a:endParaRPr lang="en-US" sz="800" b="1" dirty="0">
                        <a:effectLst/>
                      </a:endParaRPr>
                    </a:p>
                  </a:txBody>
                  <a:tcPr marL="12105" marR="12105" marT="8070" marB="807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449851931"/>
                  </a:ext>
                </a:extLst>
              </a:tr>
            </a:tbl>
          </a:graphicData>
        </a:graphic>
      </p:graphicFrame>
      <p:sp>
        <p:nvSpPr>
          <p:cNvPr id="4" name="Slide Number Placeholder 3"/>
          <p:cNvSpPr>
            <a:spLocks noGrp="1"/>
          </p:cNvSpPr>
          <p:nvPr>
            <p:ph type="sldNum" sz="quarter" idx="12"/>
          </p:nvPr>
        </p:nvSpPr>
        <p:spPr/>
        <p:txBody>
          <a:bodyPr/>
          <a:lstStyle/>
          <a:p>
            <a:fld id="{9E9A4A61-FC47-F342-A954-A78129E969B9}" type="slidenum">
              <a:rPr lang="en-US" smtClean="0"/>
              <a:t>19</a:t>
            </a:fld>
            <a:endParaRPr lang="en-US"/>
          </a:p>
        </p:txBody>
      </p:sp>
    </p:spTree>
    <p:extLst>
      <p:ext uri="{BB962C8B-B14F-4D97-AF65-F5344CB8AC3E}">
        <p14:creationId xmlns:p14="http://schemas.microsoft.com/office/powerpoint/2010/main" val="4169322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3" name="Picture 2" descr="Logo&#10;&#10;Description automatically generated">
            <a:extLst>
              <a:ext uri="{FF2B5EF4-FFF2-40B4-BE49-F238E27FC236}">
                <a16:creationId xmlns:a16="http://schemas.microsoft.com/office/drawing/2014/main" id="{4A4B21CE-5B72-9FB5-3204-46AF48773E23}"/>
              </a:ext>
            </a:extLst>
          </p:cNvPr>
          <p:cNvPicPr>
            <a:picLocks noChangeAspect="1"/>
          </p:cNvPicPr>
          <p:nvPr/>
        </p:nvPicPr>
        <p:blipFill rotWithShape="1">
          <a:blip r:embed="rId3"/>
          <a:srcRect l="22156" r="-2" b="-2"/>
          <a:stretch/>
        </p:blipFill>
        <p:spPr>
          <a:xfrm>
            <a:off x="20" y="584909"/>
            <a:ext cx="4288957" cy="5509675"/>
          </a:xfrm>
          <a:custGeom>
            <a:avLst/>
            <a:gdLst/>
            <a:ahLst/>
            <a:cxnLst/>
            <a:rect l="l" t="t" r="r" b="b"/>
            <a:pathLst>
              <a:path w="5718636" h="5509675">
                <a:moveTo>
                  <a:pt x="0" y="0"/>
                </a:moveTo>
                <a:lnTo>
                  <a:pt x="2672821" y="0"/>
                </a:lnTo>
                <a:lnTo>
                  <a:pt x="2673116" y="639"/>
                </a:lnTo>
                <a:lnTo>
                  <a:pt x="3175662" y="639"/>
                </a:lnTo>
                <a:lnTo>
                  <a:pt x="5718636" y="5509675"/>
                </a:lnTo>
                <a:lnTo>
                  <a:pt x="502842" y="5509675"/>
                </a:lnTo>
                <a:lnTo>
                  <a:pt x="502842" y="5509036"/>
                </a:lnTo>
                <a:lnTo>
                  <a:pt x="0" y="5509036"/>
                </a:lnTo>
                <a:close/>
              </a:path>
            </a:pathLst>
          </a:custGeom>
        </p:spPr>
      </p:pic>
      <p:sp>
        <p:nvSpPr>
          <p:cNvPr id="22" name="Freeform: Shape 7">
            <a:extLst>
              <a:ext uri="{FF2B5EF4-FFF2-40B4-BE49-F238E27FC236}">
                <a16:creationId xmlns:a16="http://schemas.microsoft.com/office/drawing/2014/main" id="{17CDB40A-75BB-4498-A20B-59C3984A3A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881964" y="585526"/>
            <a:ext cx="6262036" cy="5509038"/>
          </a:xfrm>
          <a:custGeom>
            <a:avLst/>
            <a:gdLst>
              <a:gd name="connsiteX0" fmla="*/ 0 w 8349381"/>
              <a:gd name="connsiteY0" fmla="*/ 0 h 5509038"/>
              <a:gd name="connsiteX1" fmla="*/ 8349381 w 8349381"/>
              <a:gd name="connsiteY1" fmla="*/ 0 h 5509038"/>
              <a:gd name="connsiteX2" fmla="*/ 5806407 w 8349381"/>
              <a:gd name="connsiteY2" fmla="*/ 5509038 h 5509038"/>
              <a:gd name="connsiteX3" fmla="*/ 0 w 8349381"/>
              <a:gd name="connsiteY3" fmla="*/ 5509038 h 5509038"/>
            </a:gdLst>
            <a:ahLst/>
            <a:cxnLst>
              <a:cxn ang="0">
                <a:pos x="connsiteX0" y="connsiteY0"/>
              </a:cxn>
              <a:cxn ang="0">
                <a:pos x="connsiteX1" y="connsiteY1"/>
              </a:cxn>
              <a:cxn ang="0">
                <a:pos x="connsiteX2" y="connsiteY2"/>
              </a:cxn>
              <a:cxn ang="0">
                <a:pos x="connsiteX3" y="connsiteY3"/>
              </a:cxn>
            </a:cxnLst>
            <a:rect l="l" t="t" r="r" b="b"/>
            <a:pathLst>
              <a:path w="8349381" h="5509038">
                <a:moveTo>
                  <a:pt x="0" y="0"/>
                </a:moveTo>
                <a:lnTo>
                  <a:pt x="8349381" y="0"/>
                </a:lnTo>
                <a:lnTo>
                  <a:pt x="5806407" y="5509038"/>
                </a:lnTo>
                <a:lnTo>
                  <a:pt x="0" y="5509038"/>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lumMod val="95000"/>
                </a:schemeClr>
              </a:solidFill>
            </a:endParaRPr>
          </a:p>
        </p:txBody>
      </p:sp>
      <p:sp>
        <p:nvSpPr>
          <p:cNvPr id="2" name="Title 1">
            <a:extLst>
              <a:ext uri="{FF2B5EF4-FFF2-40B4-BE49-F238E27FC236}">
                <a16:creationId xmlns:a16="http://schemas.microsoft.com/office/drawing/2014/main" id="{B34C9E1F-0C35-2B48-9CD4-53B68DE8838D}"/>
              </a:ext>
            </a:extLst>
          </p:cNvPr>
          <p:cNvSpPr>
            <a:spLocks noGrp="1"/>
          </p:cNvSpPr>
          <p:nvPr>
            <p:ph type="ctrTitle"/>
          </p:nvPr>
        </p:nvSpPr>
        <p:spPr>
          <a:xfrm>
            <a:off x="4255310" y="1408814"/>
            <a:ext cx="4262326" cy="2235277"/>
          </a:xfrm>
        </p:spPr>
        <p:txBody>
          <a:bodyPr>
            <a:normAutofit/>
          </a:bodyPr>
          <a:lstStyle/>
          <a:p>
            <a:pPr algn="l"/>
            <a:r>
              <a:rPr lang="en-US" sz="4700" b="1">
                <a:solidFill>
                  <a:srgbClr val="FFFFFF"/>
                </a:solidFill>
              </a:rPr>
              <a:t>Questions?</a:t>
            </a:r>
          </a:p>
        </p:txBody>
      </p:sp>
    </p:spTree>
    <p:extLst>
      <p:ext uri="{BB962C8B-B14F-4D97-AF65-F5344CB8AC3E}">
        <p14:creationId xmlns:p14="http://schemas.microsoft.com/office/powerpoint/2010/main" val="3771472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92719-B216-FB49-9FA5-D58976D14D5A}"/>
              </a:ext>
            </a:extLst>
          </p:cNvPr>
          <p:cNvSpPr>
            <a:spLocks noGrp="1"/>
          </p:cNvSpPr>
          <p:nvPr>
            <p:ph type="title"/>
          </p:nvPr>
        </p:nvSpPr>
        <p:spPr/>
        <p:txBody>
          <a:bodyPr/>
          <a:lstStyle/>
          <a:p>
            <a:pPr algn="ctr"/>
            <a:r>
              <a:rPr lang="en-US" sz="4050" b="1" dirty="0">
                <a:latin typeface="Impact" panose="020B0806030902050204" pitchFamily="34" charset="0"/>
              </a:rPr>
              <a:t>        Agenda</a:t>
            </a:r>
            <a:endParaRPr lang="en-US" b="1" dirty="0">
              <a:latin typeface="Impact" panose="020B0806030902050204" pitchFamily="34" charset="0"/>
            </a:endParaRPr>
          </a:p>
        </p:txBody>
      </p:sp>
      <p:sp>
        <p:nvSpPr>
          <p:cNvPr id="3" name="Content Placeholder 2">
            <a:extLst>
              <a:ext uri="{FF2B5EF4-FFF2-40B4-BE49-F238E27FC236}">
                <a16:creationId xmlns:a16="http://schemas.microsoft.com/office/drawing/2014/main" id="{23AC5843-B088-3640-9ECA-DD5E7CE8CF34}"/>
              </a:ext>
            </a:extLst>
          </p:cNvPr>
          <p:cNvSpPr>
            <a:spLocks noGrp="1"/>
          </p:cNvSpPr>
          <p:nvPr>
            <p:ph idx="1"/>
          </p:nvPr>
        </p:nvSpPr>
        <p:spPr>
          <a:xfrm>
            <a:off x="2404533" y="1690689"/>
            <a:ext cx="6279259" cy="4495007"/>
          </a:xfrm>
        </p:spPr>
        <p:txBody>
          <a:bodyPr>
            <a:normAutofit fontScale="85000" lnSpcReduction="20000"/>
          </a:bodyPr>
          <a:lstStyle/>
          <a:p>
            <a:pPr marL="385763" indent="-385763">
              <a:buFont typeface="+mj-lt"/>
              <a:buAutoNum type="arabicPeriod"/>
            </a:pPr>
            <a:r>
              <a:rPr lang="en-US" sz="3800" b="1" dirty="0"/>
              <a:t>Review Proposed 2022-23 Budget</a:t>
            </a:r>
          </a:p>
          <a:p>
            <a:pPr marL="728663" lvl="1" indent="-385763">
              <a:buFont typeface="+mj-lt"/>
              <a:buAutoNum type="alphaUcPeriod"/>
            </a:pPr>
            <a:r>
              <a:rPr lang="en-US" sz="2900" b="1" dirty="0"/>
              <a:t>Enrollment, Attrition &amp; Staffing</a:t>
            </a:r>
          </a:p>
          <a:p>
            <a:pPr marL="728663" lvl="1" indent="-385763">
              <a:buFont typeface="+mj-lt"/>
              <a:buAutoNum type="alphaUcPeriod"/>
            </a:pPr>
            <a:r>
              <a:rPr lang="en-US" sz="2900" b="1" dirty="0"/>
              <a:t>Budget Overview and Comparisons</a:t>
            </a:r>
          </a:p>
          <a:p>
            <a:pPr marL="728663" lvl="1" indent="-385763">
              <a:buFont typeface="+mj-lt"/>
              <a:buAutoNum type="alphaUcPeriod"/>
            </a:pPr>
            <a:r>
              <a:rPr lang="en-US" sz="2900" b="1" dirty="0"/>
              <a:t>Revenue Budget</a:t>
            </a:r>
          </a:p>
          <a:p>
            <a:pPr marL="271463" indent="-385763">
              <a:buFont typeface="+mj-lt"/>
              <a:buAutoNum type="arabicPeriod"/>
            </a:pPr>
            <a:r>
              <a:rPr lang="en-US" sz="3800" b="1" dirty="0"/>
              <a:t>Proposed Capital Reserve</a:t>
            </a:r>
          </a:p>
          <a:p>
            <a:pPr marL="385763" indent="-385763">
              <a:buFont typeface="+mj-lt"/>
              <a:buAutoNum type="arabicPeriod"/>
            </a:pPr>
            <a:r>
              <a:rPr lang="en-US" sz="3800" b="1" dirty="0"/>
              <a:t>Looking to the Future</a:t>
            </a:r>
          </a:p>
          <a:p>
            <a:pPr marL="728663" lvl="1" indent="-385763">
              <a:buFont typeface="+mj-lt"/>
              <a:buAutoNum type="alphaUcPeriod"/>
            </a:pPr>
            <a:r>
              <a:rPr lang="en-US" sz="2900" b="1" dirty="0"/>
              <a:t>Reserves</a:t>
            </a:r>
          </a:p>
          <a:p>
            <a:pPr marL="728663" lvl="1" indent="-385763">
              <a:buFont typeface="+mj-lt"/>
              <a:buAutoNum type="alphaUcPeriod"/>
            </a:pPr>
            <a:r>
              <a:rPr lang="en-US" sz="2900" b="1" dirty="0"/>
              <a:t>Debt Service</a:t>
            </a:r>
          </a:p>
          <a:p>
            <a:pPr marL="728663" lvl="1" indent="-385763">
              <a:buFont typeface="+mj-lt"/>
              <a:buAutoNum type="alphaUcPeriod"/>
            </a:pPr>
            <a:r>
              <a:rPr lang="en-US" sz="2900" b="1" dirty="0"/>
              <a:t>Tax Cap implications</a:t>
            </a:r>
            <a:endParaRPr lang="en-US" sz="3800" b="1" dirty="0"/>
          </a:p>
          <a:p>
            <a:pPr marL="385763" indent="-385763">
              <a:buFont typeface="+mj-lt"/>
              <a:buAutoNum type="arabicPeriod"/>
            </a:pPr>
            <a:r>
              <a:rPr lang="en-US" sz="3800" b="1" dirty="0"/>
              <a:t>Contingent Budget</a:t>
            </a:r>
          </a:p>
          <a:p>
            <a:pPr marL="385763" indent="-385763">
              <a:buFont typeface="+mj-lt"/>
              <a:buAutoNum type="arabicPeriod"/>
            </a:pPr>
            <a:r>
              <a:rPr lang="en-US" sz="3800" b="1" dirty="0"/>
              <a:t>Budget Questions</a:t>
            </a:r>
            <a:endParaRPr lang="en-US" dirty="0"/>
          </a:p>
          <a:p>
            <a:pPr marL="385763" indent="-385763" algn="ctr">
              <a:buFont typeface="+mj-lt"/>
              <a:buAutoNum type="arabicPeriod"/>
            </a:pPr>
            <a:endParaRPr lang="en-US" dirty="0"/>
          </a:p>
        </p:txBody>
      </p:sp>
      <p:sp>
        <p:nvSpPr>
          <p:cNvPr id="5" name="Slide Number Placeholder 4">
            <a:extLst>
              <a:ext uri="{FF2B5EF4-FFF2-40B4-BE49-F238E27FC236}">
                <a16:creationId xmlns:a16="http://schemas.microsoft.com/office/drawing/2014/main" id="{780911B9-3B93-A947-9BC6-B94689BF2831}"/>
              </a:ext>
            </a:extLst>
          </p:cNvPr>
          <p:cNvSpPr>
            <a:spLocks noGrp="1"/>
          </p:cNvSpPr>
          <p:nvPr>
            <p:ph type="sldNum" sz="quarter" idx="12"/>
          </p:nvPr>
        </p:nvSpPr>
        <p:spPr/>
        <p:txBody>
          <a:bodyPr/>
          <a:lstStyle/>
          <a:p>
            <a:fld id="{9E9A4A61-FC47-F342-A954-A78129E969B9}" type="slidenum">
              <a:rPr lang="en-US" smtClean="0"/>
              <a:t>3</a:t>
            </a:fld>
            <a:endParaRPr lang="en-US"/>
          </a:p>
        </p:txBody>
      </p:sp>
      <p:pic>
        <p:nvPicPr>
          <p:cNvPr id="6" name="Picture 5" descr="Logo&#10;&#10;Description automatically generated">
            <a:extLst>
              <a:ext uri="{FF2B5EF4-FFF2-40B4-BE49-F238E27FC236}">
                <a16:creationId xmlns:a16="http://schemas.microsoft.com/office/drawing/2014/main" id="{578F6FD8-6462-CA46-850A-7E4B693DF426}"/>
              </a:ext>
            </a:extLst>
          </p:cNvPr>
          <p:cNvPicPr>
            <a:picLocks noChangeAspect="1"/>
          </p:cNvPicPr>
          <p:nvPr/>
        </p:nvPicPr>
        <p:blipFill>
          <a:blip r:embed="rId3"/>
          <a:stretch>
            <a:fillRect/>
          </a:stretch>
        </p:blipFill>
        <p:spPr>
          <a:xfrm>
            <a:off x="797092" y="623889"/>
            <a:ext cx="1066800" cy="1066800"/>
          </a:xfrm>
          <a:prstGeom prst="rect">
            <a:avLst/>
          </a:prstGeom>
        </p:spPr>
      </p:pic>
    </p:spTree>
    <p:extLst>
      <p:ext uri="{BB962C8B-B14F-4D97-AF65-F5344CB8AC3E}">
        <p14:creationId xmlns:p14="http://schemas.microsoft.com/office/powerpoint/2010/main" val="2873063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C89B6-8178-B344-A425-3EF51094EB86}"/>
              </a:ext>
            </a:extLst>
          </p:cNvPr>
          <p:cNvSpPr>
            <a:spLocks noGrp="1"/>
          </p:cNvSpPr>
          <p:nvPr>
            <p:ph type="title"/>
          </p:nvPr>
        </p:nvSpPr>
        <p:spPr>
          <a:xfrm>
            <a:off x="2208627" y="980445"/>
            <a:ext cx="6541478" cy="1325563"/>
          </a:xfrm>
        </p:spPr>
        <p:txBody>
          <a:bodyPr/>
          <a:lstStyle/>
          <a:p>
            <a:pPr algn="ctr"/>
            <a:r>
              <a:rPr lang="en-US" b="1" dirty="0">
                <a:latin typeface="Impact" panose="020B0806030902050204" pitchFamily="34" charset="0"/>
              </a:rPr>
              <a:t>Review:      Proposed </a:t>
            </a:r>
            <a:br>
              <a:rPr lang="en-US" b="1" dirty="0">
                <a:latin typeface="Impact" panose="020B0806030902050204" pitchFamily="34" charset="0"/>
              </a:rPr>
            </a:br>
            <a:r>
              <a:rPr lang="en-US" b="1" dirty="0">
                <a:latin typeface="Impact" panose="020B0806030902050204" pitchFamily="34" charset="0"/>
              </a:rPr>
              <a:t>2022-23 Budget</a:t>
            </a:r>
          </a:p>
        </p:txBody>
      </p:sp>
      <p:sp>
        <p:nvSpPr>
          <p:cNvPr id="3" name="Content Placeholder 2">
            <a:extLst>
              <a:ext uri="{FF2B5EF4-FFF2-40B4-BE49-F238E27FC236}">
                <a16:creationId xmlns:a16="http://schemas.microsoft.com/office/drawing/2014/main" id="{A488F216-5305-CA4B-852A-956708076B5B}"/>
              </a:ext>
            </a:extLst>
          </p:cNvPr>
          <p:cNvSpPr>
            <a:spLocks noGrp="1"/>
          </p:cNvSpPr>
          <p:nvPr>
            <p:ph idx="1"/>
          </p:nvPr>
        </p:nvSpPr>
        <p:spPr>
          <a:xfrm>
            <a:off x="628650" y="2794628"/>
            <a:ext cx="7886700" cy="3561723"/>
          </a:xfrm>
        </p:spPr>
        <p:txBody>
          <a:bodyPr>
            <a:normAutofit lnSpcReduction="10000"/>
          </a:bodyPr>
          <a:lstStyle/>
          <a:p>
            <a:pPr marL="0" indent="0" algn="ctr">
              <a:buNone/>
            </a:pPr>
            <a:r>
              <a:rPr lang="en-US" sz="3200" b="1" dirty="0"/>
              <a:t>     Keys to this budget</a:t>
            </a:r>
          </a:p>
          <a:p>
            <a:pPr marL="0" indent="0" algn="ctr">
              <a:buNone/>
            </a:pPr>
            <a:endParaRPr lang="en-US" sz="2400" b="1" dirty="0"/>
          </a:p>
          <a:p>
            <a:pPr lvl="1" algn="ctr"/>
            <a:r>
              <a:rPr lang="en-US" sz="2800" b="1" dirty="0"/>
              <a:t>Enrollment</a:t>
            </a:r>
          </a:p>
          <a:p>
            <a:pPr lvl="1" algn="ctr"/>
            <a:r>
              <a:rPr lang="en-US" sz="2800" b="1" dirty="0"/>
              <a:t>Attrition</a:t>
            </a:r>
          </a:p>
          <a:p>
            <a:pPr lvl="1" algn="ctr"/>
            <a:r>
              <a:rPr lang="en-US" sz="2800" b="1" dirty="0"/>
              <a:t>Small increase in taxes to offset negative tax cap last year</a:t>
            </a:r>
          </a:p>
          <a:p>
            <a:pPr lvl="1" algn="ctr"/>
            <a:r>
              <a:rPr lang="en-US" sz="2800" b="1" dirty="0"/>
              <a:t>New Capital Reserve</a:t>
            </a:r>
          </a:p>
          <a:p>
            <a:pPr lvl="1" algn="ctr"/>
            <a:r>
              <a:rPr lang="en-US" sz="2800" b="1" dirty="0"/>
              <a:t>Planning for the future</a:t>
            </a:r>
          </a:p>
          <a:p>
            <a:pPr lvl="1"/>
            <a:endParaRPr lang="en-US" dirty="0"/>
          </a:p>
          <a:p>
            <a:pPr marL="342900" lvl="1" indent="0">
              <a:buNone/>
            </a:pPr>
            <a:endParaRPr lang="en-US" dirty="0"/>
          </a:p>
        </p:txBody>
      </p:sp>
      <p:sp>
        <p:nvSpPr>
          <p:cNvPr id="5" name="Slide Number Placeholder 4">
            <a:extLst>
              <a:ext uri="{FF2B5EF4-FFF2-40B4-BE49-F238E27FC236}">
                <a16:creationId xmlns:a16="http://schemas.microsoft.com/office/drawing/2014/main" id="{AFB22A00-44CB-4148-9093-B21D30161DE8}"/>
              </a:ext>
            </a:extLst>
          </p:cNvPr>
          <p:cNvSpPr>
            <a:spLocks noGrp="1"/>
          </p:cNvSpPr>
          <p:nvPr>
            <p:ph type="sldNum" sz="quarter" idx="12"/>
          </p:nvPr>
        </p:nvSpPr>
        <p:spPr/>
        <p:txBody>
          <a:bodyPr/>
          <a:lstStyle/>
          <a:p>
            <a:fld id="{9E9A4A61-FC47-F342-A954-A78129E969B9}" type="slidenum">
              <a:rPr lang="en-US" smtClean="0"/>
              <a:t>4</a:t>
            </a:fld>
            <a:endParaRPr lang="en-US"/>
          </a:p>
        </p:txBody>
      </p:sp>
      <p:pic>
        <p:nvPicPr>
          <p:cNvPr id="6" name="Picture 5" descr="Logo&#10;&#10;Description automatically generated">
            <a:extLst>
              <a:ext uri="{FF2B5EF4-FFF2-40B4-BE49-F238E27FC236}">
                <a16:creationId xmlns:a16="http://schemas.microsoft.com/office/drawing/2014/main" id="{56DE4D00-2961-374F-825C-8AD7B267DC43}"/>
              </a:ext>
            </a:extLst>
          </p:cNvPr>
          <p:cNvPicPr>
            <a:picLocks noChangeAspect="1"/>
          </p:cNvPicPr>
          <p:nvPr/>
        </p:nvPicPr>
        <p:blipFill>
          <a:blip r:embed="rId3"/>
          <a:stretch>
            <a:fillRect/>
          </a:stretch>
        </p:blipFill>
        <p:spPr>
          <a:xfrm>
            <a:off x="1018674" y="1279444"/>
            <a:ext cx="1066800" cy="1066800"/>
          </a:xfrm>
          <a:prstGeom prst="rect">
            <a:avLst/>
          </a:prstGeom>
        </p:spPr>
      </p:pic>
    </p:spTree>
    <p:extLst>
      <p:ext uri="{BB962C8B-B14F-4D97-AF65-F5344CB8AC3E}">
        <p14:creationId xmlns:p14="http://schemas.microsoft.com/office/powerpoint/2010/main" val="601571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9CA2E8D-F0BE-F645-B5DF-9260CBA6A446}"/>
              </a:ext>
            </a:extLst>
          </p:cNvPr>
          <p:cNvPicPr>
            <a:picLocks noChangeAspect="1"/>
          </p:cNvPicPr>
          <p:nvPr/>
        </p:nvPicPr>
        <p:blipFill>
          <a:blip r:embed="rId3"/>
          <a:stretch>
            <a:fillRect/>
          </a:stretch>
        </p:blipFill>
        <p:spPr>
          <a:xfrm>
            <a:off x="757422" y="136523"/>
            <a:ext cx="7632448" cy="6153912"/>
          </a:xfrm>
          <a:prstGeom prst="rect">
            <a:avLst/>
          </a:prstGeom>
        </p:spPr>
      </p:pic>
      <p:sp>
        <p:nvSpPr>
          <p:cNvPr id="4" name="Slide Number Placeholder 3">
            <a:extLst>
              <a:ext uri="{FF2B5EF4-FFF2-40B4-BE49-F238E27FC236}">
                <a16:creationId xmlns:a16="http://schemas.microsoft.com/office/drawing/2014/main" id="{3968A695-03AC-6C42-88E0-5886CE5DFF73}"/>
              </a:ext>
            </a:extLst>
          </p:cNvPr>
          <p:cNvSpPr>
            <a:spLocks noGrp="1"/>
          </p:cNvSpPr>
          <p:nvPr>
            <p:ph type="sldNum" sz="quarter" idx="12"/>
          </p:nvPr>
        </p:nvSpPr>
        <p:spPr/>
        <p:txBody>
          <a:bodyPr/>
          <a:lstStyle/>
          <a:p>
            <a:fld id="{9E9A4A61-FC47-F342-A954-A78129E969B9}" type="slidenum">
              <a:rPr lang="en-US" smtClean="0"/>
              <a:t>5</a:t>
            </a:fld>
            <a:endParaRPr lang="en-US"/>
          </a:p>
        </p:txBody>
      </p:sp>
    </p:spTree>
    <p:extLst>
      <p:ext uri="{BB962C8B-B14F-4D97-AF65-F5344CB8AC3E}">
        <p14:creationId xmlns:p14="http://schemas.microsoft.com/office/powerpoint/2010/main" val="1711887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B95BD-6691-DA40-8472-F8D6D245EE36}"/>
              </a:ext>
            </a:extLst>
          </p:cNvPr>
          <p:cNvSpPr>
            <a:spLocks noGrp="1"/>
          </p:cNvSpPr>
          <p:nvPr>
            <p:ph type="title"/>
          </p:nvPr>
        </p:nvSpPr>
        <p:spPr>
          <a:xfrm>
            <a:off x="628650" y="895551"/>
            <a:ext cx="7678471" cy="1325563"/>
          </a:xfrm>
        </p:spPr>
        <p:txBody>
          <a:bodyPr/>
          <a:lstStyle/>
          <a:p>
            <a:pPr algn="r"/>
            <a:r>
              <a:rPr lang="en-US" dirty="0">
                <a:latin typeface="Impact" panose="020B0806030902050204" pitchFamily="34" charset="0"/>
              </a:rPr>
              <a:t>The important part...</a:t>
            </a:r>
          </a:p>
        </p:txBody>
      </p:sp>
      <p:pic>
        <p:nvPicPr>
          <p:cNvPr id="4" name="Content Placeholder 3">
            <a:extLst>
              <a:ext uri="{FF2B5EF4-FFF2-40B4-BE49-F238E27FC236}">
                <a16:creationId xmlns:a16="http://schemas.microsoft.com/office/drawing/2014/main" id="{0B184B1D-ED84-7E42-9028-286EF5EFBF7B}"/>
              </a:ext>
            </a:extLst>
          </p:cNvPr>
          <p:cNvPicPr>
            <a:picLocks noGrp="1" noChangeAspect="1"/>
          </p:cNvPicPr>
          <p:nvPr>
            <p:ph idx="1"/>
          </p:nvPr>
        </p:nvPicPr>
        <p:blipFill>
          <a:blip r:embed="rId3"/>
          <a:stretch>
            <a:fillRect/>
          </a:stretch>
        </p:blipFill>
        <p:spPr>
          <a:xfrm>
            <a:off x="628650" y="2390276"/>
            <a:ext cx="7886700" cy="2133593"/>
          </a:xfrm>
          <a:prstGeom prst="rect">
            <a:avLst/>
          </a:prstGeom>
        </p:spPr>
      </p:pic>
      <p:sp>
        <p:nvSpPr>
          <p:cNvPr id="13" name="Slide Number Placeholder 12">
            <a:extLst>
              <a:ext uri="{FF2B5EF4-FFF2-40B4-BE49-F238E27FC236}">
                <a16:creationId xmlns:a16="http://schemas.microsoft.com/office/drawing/2014/main" id="{F40DAE14-8398-F84F-ABE4-25AC725CE109}"/>
              </a:ext>
            </a:extLst>
          </p:cNvPr>
          <p:cNvSpPr>
            <a:spLocks noGrp="1"/>
          </p:cNvSpPr>
          <p:nvPr>
            <p:ph type="sldNum" sz="quarter" idx="12"/>
          </p:nvPr>
        </p:nvSpPr>
        <p:spPr/>
        <p:txBody>
          <a:bodyPr/>
          <a:lstStyle/>
          <a:p>
            <a:fld id="{9E9A4A61-FC47-F342-A954-A78129E969B9}" type="slidenum">
              <a:rPr lang="en-US" smtClean="0"/>
              <a:t>6</a:t>
            </a:fld>
            <a:endParaRPr lang="en-US"/>
          </a:p>
        </p:txBody>
      </p:sp>
      <p:pic>
        <p:nvPicPr>
          <p:cNvPr id="7" name="Picture 6">
            <a:extLst>
              <a:ext uri="{FF2B5EF4-FFF2-40B4-BE49-F238E27FC236}">
                <a16:creationId xmlns:a16="http://schemas.microsoft.com/office/drawing/2014/main" id="{B3DF1F94-A471-0043-A40B-7EAC0064F636}"/>
              </a:ext>
            </a:extLst>
          </p:cNvPr>
          <p:cNvPicPr>
            <a:picLocks noChangeAspect="1"/>
          </p:cNvPicPr>
          <p:nvPr/>
        </p:nvPicPr>
        <p:blipFill>
          <a:blip r:embed="rId4"/>
          <a:stretch>
            <a:fillRect/>
          </a:stretch>
        </p:blipFill>
        <p:spPr>
          <a:xfrm>
            <a:off x="2943515" y="5359019"/>
            <a:ext cx="5363606" cy="656769"/>
          </a:xfrm>
          <a:prstGeom prst="rect">
            <a:avLst/>
          </a:prstGeom>
        </p:spPr>
      </p:pic>
      <p:sp>
        <p:nvSpPr>
          <p:cNvPr id="8" name="TextBox 7">
            <a:extLst>
              <a:ext uri="{FF2B5EF4-FFF2-40B4-BE49-F238E27FC236}">
                <a16:creationId xmlns:a16="http://schemas.microsoft.com/office/drawing/2014/main" id="{AE6E8702-5066-464C-93F6-F014A19484BC}"/>
              </a:ext>
            </a:extLst>
          </p:cNvPr>
          <p:cNvSpPr txBox="1"/>
          <p:nvPr/>
        </p:nvSpPr>
        <p:spPr>
          <a:xfrm>
            <a:off x="1074824" y="5439229"/>
            <a:ext cx="1424754" cy="523220"/>
          </a:xfrm>
          <a:prstGeom prst="rect">
            <a:avLst/>
          </a:prstGeom>
          <a:noFill/>
        </p:spPr>
        <p:txBody>
          <a:bodyPr wrap="square" rtlCol="0">
            <a:spAutoFit/>
          </a:bodyPr>
          <a:lstStyle/>
          <a:p>
            <a:r>
              <a:rPr lang="en-US" sz="2800" b="1" dirty="0"/>
              <a:t>ES</a:t>
            </a:r>
            <a:endParaRPr lang="en-US" sz="1350" b="1" dirty="0"/>
          </a:p>
        </p:txBody>
      </p:sp>
      <p:cxnSp>
        <p:nvCxnSpPr>
          <p:cNvPr id="11" name="Straight Arrow Connector 10">
            <a:extLst>
              <a:ext uri="{FF2B5EF4-FFF2-40B4-BE49-F238E27FC236}">
                <a16:creationId xmlns:a16="http://schemas.microsoft.com/office/drawing/2014/main" id="{9D8028CD-A9F3-4945-8CF7-CFD0F2BDCFC4}"/>
              </a:ext>
            </a:extLst>
          </p:cNvPr>
          <p:cNvCxnSpPr/>
          <p:nvPr/>
        </p:nvCxnSpPr>
        <p:spPr>
          <a:xfrm>
            <a:off x="1928231" y="5687403"/>
            <a:ext cx="752707" cy="0"/>
          </a:xfrm>
          <a:prstGeom prst="straightConnector1">
            <a:avLst/>
          </a:prstGeom>
          <a:ln w="825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9" name="Picture 8" descr="Logo&#10;&#10;Description automatically generated">
            <a:extLst>
              <a:ext uri="{FF2B5EF4-FFF2-40B4-BE49-F238E27FC236}">
                <a16:creationId xmlns:a16="http://schemas.microsoft.com/office/drawing/2014/main" id="{386BD3B2-31F0-B64A-AC0F-FF92EE44A47F}"/>
              </a:ext>
            </a:extLst>
          </p:cNvPr>
          <p:cNvPicPr>
            <a:picLocks noChangeAspect="1"/>
          </p:cNvPicPr>
          <p:nvPr/>
        </p:nvPicPr>
        <p:blipFill>
          <a:blip r:embed="rId5"/>
          <a:stretch>
            <a:fillRect/>
          </a:stretch>
        </p:blipFill>
        <p:spPr>
          <a:xfrm>
            <a:off x="628650" y="776927"/>
            <a:ext cx="1066800" cy="1066800"/>
          </a:xfrm>
          <a:prstGeom prst="rect">
            <a:avLst/>
          </a:prstGeom>
        </p:spPr>
      </p:pic>
    </p:spTree>
    <p:extLst>
      <p:ext uri="{BB962C8B-B14F-4D97-AF65-F5344CB8AC3E}">
        <p14:creationId xmlns:p14="http://schemas.microsoft.com/office/powerpoint/2010/main" val="1567279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456DD-13A2-F74D-9D05-58CA44CCDBDF}"/>
              </a:ext>
            </a:extLst>
          </p:cNvPr>
          <p:cNvSpPr>
            <a:spLocks noGrp="1"/>
          </p:cNvSpPr>
          <p:nvPr>
            <p:ph type="title"/>
          </p:nvPr>
        </p:nvSpPr>
        <p:spPr>
          <a:xfrm>
            <a:off x="628650" y="822996"/>
            <a:ext cx="7886700" cy="1325563"/>
          </a:xfrm>
        </p:spPr>
        <p:txBody>
          <a:bodyPr/>
          <a:lstStyle/>
          <a:p>
            <a:pPr algn="ctr"/>
            <a:r>
              <a:rPr lang="en-US" dirty="0">
                <a:latin typeface="Impact" panose="020B0806030902050204" pitchFamily="34" charset="0"/>
              </a:rPr>
              <a:t>Attrition</a:t>
            </a:r>
          </a:p>
        </p:txBody>
      </p:sp>
      <p:sp>
        <p:nvSpPr>
          <p:cNvPr id="3" name="Content Placeholder 2">
            <a:extLst>
              <a:ext uri="{FF2B5EF4-FFF2-40B4-BE49-F238E27FC236}">
                <a16:creationId xmlns:a16="http://schemas.microsoft.com/office/drawing/2014/main" id="{161B6C69-6244-824F-BB3B-24B4C5F12CE3}"/>
              </a:ext>
            </a:extLst>
          </p:cNvPr>
          <p:cNvSpPr>
            <a:spLocks noGrp="1"/>
          </p:cNvSpPr>
          <p:nvPr>
            <p:ph idx="1"/>
          </p:nvPr>
        </p:nvSpPr>
        <p:spPr>
          <a:xfrm>
            <a:off x="628650" y="2226468"/>
            <a:ext cx="7886700" cy="4129883"/>
          </a:xfrm>
        </p:spPr>
        <p:txBody>
          <a:bodyPr>
            <a:normAutofit fontScale="92500" lnSpcReduction="10000"/>
          </a:bodyPr>
          <a:lstStyle/>
          <a:p>
            <a:pPr marL="0" indent="0" algn="ctr">
              <a:buNone/>
            </a:pPr>
            <a:r>
              <a:rPr lang="en-US" b="1" dirty="0"/>
              <a:t>With retirements, non-renewals and other resignations, we have these position vacancies: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p>
          <a:p>
            <a:pPr marL="0" indent="0">
              <a:buNone/>
            </a:pPr>
            <a:r>
              <a:rPr lang="en-US" b="1" dirty="0"/>
              <a:t>        19-20 vacant positions ----  reduce 6, keep 14</a:t>
            </a:r>
          </a:p>
          <a:p>
            <a:pPr marL="0" indent="0">
              <a:buNone/>
            </a:pPr>
            <a:endParaRPr lang="en-US" dirty="0"/>
          </a:p>
          <a:p>
            <a:endParaRPr lang="en-US" dirty="0"/>
          </a:p>
          <a:p>
            <a:endParaRPr lang="en-US" dirty="0"/>
          </a:p>
        </p:txBody>
      </p:sp>
      <p:sp>
        <p:nvSpPr>
          <p:cNvPr id="8" name="Slide Number Placeholder 7">
            <a:extLst>
              <a:ext uri="{FF2B5EF4-FFF2-40B4-BE49-F238E27FC236}">
                <a16:creationId xmlns:a16="http://schemas.microsoft.com/office/drawing/2014/main" id="{AF8EA90D-21F9-E346-A771-E150BF136761}"/>
              </a:ext>
            </a:extLst>
          </p:cNvPr>
          <p:cNvSpPr>
            <a:spLocks noGrp="1"/>
          </p:cNvSpPr>
          <p:nvPr>
            <p:ph type="sldNum" sz="quarter" idx="12"/>
          </p:nvPr>
        </p:nvSpPr>
        <p:spPr/>
        <p:txBody>
          <a:bodyPr/>
          <a:lstStyle/>
          <a:p>
            <a:fld id="{9E9A4A61-FC47-F342-A954-A78129E969B9}" type="slidenum">
              <a:rPr lang="en-US" smtClean="0"/>
              <a:t>7</a:t>
            </a:fld>
            <a:endParaRPr lang="en-US"/>
          </a:p>
        </p:txBody>
      </p:sp>
      <p:graphicFrame>
        <p:nvGraphicFramePr>
          <p:cNvPr id="4" name="Table 4">
            <a:extLst>
              <a:ext uri="{FF2B5EF4-FFF2-40B4-BE49-F238E27FC236}">
                <a16:creationId xmlns:a16="http://schemas.microsoft.com/office/drawing/2014/main" id="{77BB4FEF-4598-9D40-BAAC-C4F11F06BE8D}"/>
              </a:ext>
            </a:extLst>
          </p:cNvPr>
          <p:cNvGraphicFramePr>
            <a:graphicFrameLocks noGrp="1"/>
          </p:cNvGraphicFramePr>
          <p:nvPr>
            <p:extLst>
              <p:ext uri="{D42A27DB-BD31-4B8C-83A1-F6EECF244321}">
                <p14:modId xmlns:p14="http://schemas.microsoft.com/office/powerpoint/2010/main" val="3003050208"/>
              </p:ext>
            </p:extLst>
          </p:nvPr>
        </p:nvGraphicFramePr>
        <p:xfrm>
          <a:off x="1390650" y="3067491"/>
          <a:ext cx="6096000" cy="2263140"/>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3079077095"/>
                    </a:ext>
                  </a:extLst>
                </a:gridCol>
                <a:gridCol w="2895600">
                  <a:extLst>
                    <a:ext uri="{9D8B030D-6E8A-4147-A177-3AD203B41FA5}">
                      <a16:colId xmlns:a16="http://schemas.microsoft.com/office/drawing/2014/main" val="2000436231"/>
                    </a:ext>
                  </a:extLst>
                </a:gridCol>
              </a:tblGrid>
              <a:tr h="1988820">
                <a:tc>
                  <a:txBody>
                    <a:bodyPr/>
                    <a:lstStyle/>
                    <a:p>
                      <a:r>
                        <a:rPr lang="en-US" sz="2400" dirty="0"/>
                        <a:t>2-3 Aides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2 Elementary Classroom</a:t>
                      </a:r>
                    </a:p>
                    <a:p>
                      <a:r>
                        <a:rPr lang="en-US" sz="2400" i="1" dirty="0"/>
                        <a:t>4</a:t>
                      </a:r>
                      <a:r>
                        <a:rPr lang="en-US" sz="2400" dirty="0"/>
                        <a:t> Special Education</a:t>
                      </a:r>
                    </a:p>
                    <a:p>
                      <a:r>
                        <a:rPr lang="en-US" sz="2400" dirty="0"/>
                        <a:t>1 Guidance Counselor</a:t>
                      </a:r>
                    </a:p>
                    <a:p>
                      <a:r>
                        <a:rPr lang="en-US" sz="2400" dirty="0"/>
                        <a:t>1 AIS</a:t>
                      </a:r>
                    </a:p>
                  </a:txBody>
                  <a:tcPr marL="68580" marR="68580" marT="34290" marB="34290"/>
                </a:tc>
                <a:tc>
                  <a:txBody>
                    <a:bodyPr/>
                    <a:lstStyle/>
                    <a:p>
                      <a:r>
                        <a:rPr lang="en-US" sz="2400" dirty="0"/>
                        <a:t>2 Math</a:t>
                      </a:r>
                    </a:p>
                    <a:p>
                      <a:r>
                        <a:rPr lang="en-US" sz="2400" dirty="0"/>
                        <a:t>1 Tech Ed</a:t>
                      </a:r>
                    </a:p>
                    <a:p>
                      <a:r>
                        <a:rPr lang="en-US" sz="2400" dirty="0"/>
                        <a:t>1 Health PE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2 Social Workers</a:t>
                      </a:r>
                    </a:p>
                    <a:p>
                      <a:r>
                        <a:rPr lang="en-US" sz="2400" dirty="0"/>
                        <a:t>1 School Nurse</a:t>
                      </a:r>
                    </a:p>
                    <a:p>
                      <a:r>
                        <a:rPr lang="en-US" sz="2400" dirty="0"/>
                        <a:t>2 Secretaries</a:t>
                      </a:r>
                    </a:p>
                  </a:txBody>
                  <a:tcPr marL="68580" marR="68580" marT="34290" marB="34290"/>
                </a:tc>
                <a:extLst>
                  <a:ext uri="{0D108BD9-81ED-4DB2-BD59-A6C34878D82A}">
                    <a16:rowId xmlns:a16="http://schemas.microsoft.com/office/drawing/2014/main" val="406676030"/>
                  </a:ext>
                </a:extLst>
              </a:tr>
            </a:tbl>
          </a:graphicData>
        </a:graphic>
      </p:graphicFrame>
      <p:pic>
        <p:nvPicPr>
          <p:cNvPr id="6" name="Picture 5" descr="Logo&#10;&#10;Description automatically generated">
            <a:extLst>
              <a:ext uri="{FF2B5EF4-FFF2-40B4-BE49-F238E27FC236}">
                <a16:creationId xmlns:a16="http://schemas.microsoft.com/office/drawing/2014/main" id="{6D253B1B-C4C4-8B4F-A1B0-41466E0972D1}"/>
              </a:ext>
            </a:extLst>
          </p:cNvPr>
          <p:cNvPicPr>
            <a:picLocks noChangeAspect="1"/>
          </p:cNvPicPr>
          <p:nvPr/>
        </p:nvPicPr>
        <p:blipFill>
          <a:blip r:embed="rId3"/>
          <a:stretch>
            <a:fillRect/>
          </a:stretch>
        </p:blipFill>
        <p:spPr>
          <a:xfrm>
            <a:off x="763720" y="743261"/>
            <a:ext cx="1066800" cy="1066800"/>
          </a:xfrm>
          <a:prstGeom prst="rect">
            <a:avLst/>
          </a:prstGeom>
        </p:spPr>
      </p:pic>
    </p:spTree>
    <p:extLst>
      <p:ext uri="{BB962C8B-B14F-4D97-AF65-F5344CB8AC3E}">
        <p14:creationId xmlns:p14="http://schemas.microsoft.com/office/powerpoint/2010/main" val="740779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05B53-79D2-9846-90A6-6AB94314811B}"/>
              </a:ext>
            </a:extLst>
          </p:cNvPr>
          <p:cNvSpPr>
            <a:spLocks noGrp="1"/>
          </p:cNvSpPr>
          <p:nvPr>
            <p:ph sz="half" idx="1"/>
          </p:nvPr>
        </p:nvSpPr>
        <p:spPr>
          <a:xfrm>
            <a:off x="346359" y="1914733"/>
            <a:ext cx="4250299" cy="3263504"/>
          </a:xfrm>
        </p:spPr>
        <p:txBody>
          <a:bodyPr>
            <a:normAutofit fontScale="85000" lnSpcReduction="20000"/>
          </a:bodyPr>
          <a:lstStyle/>
          <a:p>
            <a:pPr marL="0" indent="0" algn="ctr">
              <a:buNone/>
            </a:pPr>
            <a:r>
              <a:rPr lang="en-US" sz="2700" b="1" dirty="0"/>
              <a:t>Reduce</a:t>
            </a:r>
          </a:p>
          <a:p>
            <a:pPr marL="0" indent="0" algn="ctr">
              <a:buNone/>
            </a:pPr>
            <a:endParaRPr lang="en-US" sz="2700" b="1" dirty="0"/>
          </a:p>
          <a:p>
            <a:pPr marL="0" indent="0" algn="ctr">
              <a:buNone/>
            </a:pPr>
            <a:r>
              <a:rPr lang="en-US" b="1" dirty="0"/>
              <a:t>2 Elementary Classroom</a:t>
            </a:r>
          </a:p>
          <a:p>
            <a:pPr marL="0" indent="0" algn="ctr">
              <a:buNone/>
            </a:pPr>
            <a:r>
              <a:rPr lang="en-US" b="1" dirty="0"/>
              <a:t>1 Elementary </a:t>
            </a:r>
            <a:r>
              <a:rPr lang="en-US" b="1" dirty="0" err="1"/>
              <a:t>Sp</a:t>
            </a:r>
            <a:r>
              <a:rPr lang="en-US" b="1" dirty="0"/>
              <a:t> Ed</a:t>
            </a:r>
          </a:p>
          <a:p>
            <a:pPr marL="0" indent="0" algn="ctr">
              <a:buNone/>
            </a:pPr>
            <a:r>
              <a:rPr lang="en-US" b="1" dirty="0"/>
              <a:t>1 Elementary Social Worker</a:t>
            </a:r>
          </a:p>
          <a:p>
            <a:pPr marL="0" indent="0" algn="ctr">
              <a:buNone/>
            </a:pPr>
            <a:r>
              <a:rPr lang="en-US" b="1" dirty="0"/>
              <a:t>1 Elementary AIS</a:t>
            </a:r>
          </a:p>
          <a:p>
            <a:pPr marL="0" indent="0" algn="ctr">
              <a:buNone/>
            </a:pPr>
            <a:r>
              <a:rPr lang="en-US" b="1" dirty="0"/>
              <a:t>1 Guidance Secretary</a:t>
            </a:r>
          </a:p>
          <a:p>
            <a:pPr marL="0" indent="0" algn="ctr">
              <a:buNone/>
            </a:pPr>
            <a:endParaRPr lang="en-US" sz="2625" dirty="0"/>
          </a:p>
          <a:p>
            <a:pPr marL="0" indent="0" algn="ctr">
              <a:buNone/>
            </a:pPr>
            <a:endParaRPr lang="en-US" dirty="0"/>
          </a:p>
          <a:p>
            <a:pPr marL="0" indent="0" algn="ctr">
              <a:buNone/>
            </a:pPr>
            <a:endParaRPr lang="en-US" dirty="0"/>
          </a:p>
        </p:txBody>
      </p:sp>
      <p:sp>
        <p:nvSpPr>
          <p:cNvPr id="4" name="Content Placeholder 3">
            <a:extLst>
              <a:ext uri="{FF2B5EF4-FFF2-40B4-BE49-F238E27FC236}">
                <a16:creationId xmlns:a16="http://schemas.microsoft.com/office/drawing/2014/main" id="{9F311284-7F59-5749-8019-C5D4DD7B591F}"/>
              </a:ext>
            </a:extLst>
          </p:cNvPr>
          <p:cNvSpPr>
            <a:spLocks noGrp="1"/>
          </p:cNvSpPr>
          <p:nvPr>
            <p:ph sz="half" idx="2"/>
          </p:nvPr>
        </p:nvSpPr>
        <p:spPr>
          <a:xfrm>
            <a:off x="4572000" y="1883870"/>
            <a:ext cx="3886200" cy="4310219"/>
          </a:xfrm>
        </p:spPr>
        <p:txBody>
          <a:bodyPr>
            <a:normAutofit fontScale="85000" lnSpcReduction="20000"/>
          </a:bodyPr>
          <a:lstStyle/>
          <a:p>
            <a:pPr marL="0" indent="0" algn="ctr">
              <a:buNone/>
            </a:pPr>
            <a:r>
              <a:rPr lang="en-US" sz="2700" b="1" dirty="0"/>
              <a:t>Keep</a:t>
            </a:r>
          </a:p>
          <a:p>
            <a:pPr marL="0" indent="0" algn="ctr">
              <a:buNone/>
            </a:pPr>
            <a:endParaRPr lang="en-US" sz="2700" b="1" dirty="0"/>
          </a:p>
          <a:p>
            <a:pPr marL="0" indent="0" algn="ctr">
              <a:buNone/>
            </a:pPr>
            <a:r>
              <a:rPr lang="en-US" b="1" dirty="0"/>
              <a:t>2 Math</a:t>
            </a:r>
          </a:p>
          <a:p>
            <a:pPr marL="0" indent="0" algn="ctr">
              <a:buNone/>
            </a:pPr>
            <a:r>
              <a:rPr lang="en-US" b="1" dirty="0"/>
              <a:t>3 </a:t>
            </a:r>
            <a:r>
              <a:rPr lang="en-US" b="1" dirty="0" err="1"/>
              <a:t>Sp</a:t>
            </a:r>
            <a:r>
              <a:rPr lang="en-US" b="1" dirty="0"/>
              <a:t> Ed</a:t>
            </a:r>
          </a:p>
          <a:p>
            <a:pPr marL="0" indent="0" algn="ctr">
              <a:buNone/>
            </a:pPr>
            <a:r>
              <a:rPr lang="en-US" b="1" dirty="0"/>
              <a:t>1 Social Worker</a:t>
            </a:r>
          </a:p>
          <a:p>
            <a:pPr marL="0" indent="0" algn="ctr">
              <a:buNone/>
            </a:pPr>
            <a:r>
              <a:rPr lang="en-US" b="1" dirty="0"/>
              <a:t>1 Tech Ed</a:t>
            </a:r>
          </a:p>
          <a:p>
            <a:pPr marL="0" indent="0" algn="ctr">
              <a:buNone/>
            </a:pPr>
            <a:r>
              <a:rPr lang="en-US" b="1" dirty="0"/>
              <a:t>1 Guidance Secretary</a:t>
            </a:r>
          </a:p>
          <a:p>
            <a:pPr marL="0" indent="0" algn="ctr">
              <a:buNone/>
            </a:pPr>
            <a:r>
              <a:rPr lang="en-US" b="1" dirty="0"/>
              <a:t>1 Guidance Counselor</a:t>
            </a:r>
          </a:p>
          <a:p>
            <a:pPr marL="0" indent="0" algn="ctr">
              <a:buNone/>
            </a:pPr>
            <a:r>
              <a:rPr lang="en-US" b="1" dirty="0"/>
              <a:t>1 Health/PE</a:t>
            </a:r>
          </a:p>
          <a:p>
            <a:pPr marL="0" indent="0" algn="ctr">
              <a:buNone/>
            </a:pPr>
            <a:r>
              <a:rPr lang="en-US" b="1" dirty="0"/>
              <a:t>1 Nurse</a:t>
            </a:r>
          </a:p>
          <a:p>
            <a:pPr marL="0" indent="0" algn="ctr">
              <a:buNone/>
            </a:pPr>
            <a:r>
              <a:rPr lang="en-US" b="1" dirty="0"/>
              <a:t>2-3 Aides</a:t>
            </a:r>
          </a:p>
          <a:p>
            <a:pPr marL="0" indent="0" algn="ctr">
              <a:buNone/>
            </a:pPr>
            <a:endParaRPr lang="en-US" b="1" dirty="0"/>
          </a:p>
          <a:p>
            <a:pPr marL="0" indent="0" algn="ctr">
              <a:buNone/>
            </a:pPr>
            <a:endParaRPr lang="en-US" dirty="0"/>
          </a:p>
        </p:txBody>
      </p:sp>
      <p:sp>
        <p:nvSpPr>
          <p:cNvPr id="13" name="Slide Number Placeholder 12">
            <a:extLst>
              <a:ext uri="{FF2B5EF4-FFF2-40B4-BE49-F238E27FC236}">
                <a16:creationId xmlns:a16="http://schemas.microsoft.com/office/drawing/2014/main" id="{86D920DF-1137-9A47-8484-C33B0766F627}"/>
              </a:ext>
            </a:extLst>
          </p:cNvPr>
          <p:cNvSpPr>
            <a:spLocks noGrp="1"/>
          </p:cNvSpPr>
          <p:nvPr>
            <p:ph type="sldNum" sz="quarter" idx="12"/>
          </p:nvPr>
        </p:nvSpPr>
        <p:spPr>
          <a:xfrm>
            <a:off x="6457950" y="6313487"/>
            <a:ext cx="2057400" cy="365125"/>
          </a:xfrm>
        </p:spPr>
        <p:txBody>
          <a:bodyPr/>
          <a:lstStyle/>
          <a:p>
            <a:fld id="{9E9A4A61-FC47-F342-A954-A78129E969B9}" type="slidenum">
              <a:rPr lang="en-US" smtClean="0"/>
              <a:t>8</a:t>
            </a:fld>
            <a:endParaRPr lang="en-US"/>
          </a:p>
        </p:txBody>
      </p:sp>
      <p:cxnSp>
        <p:nvCxnSpPr>
          <p:cNvPr id="8" name="Straight Connector 7">
            <a:extLst>
              <a:ext uri="{FF2B5EF4-FFF2-40B4-BE49-F238E27FC236}">
                <a16:creationId xmlns:a16="http://schemas.microsoft.com/office/drawing/2014/main" id="{F13267CE-4C5B-1243-B8E8-4A33B1EFB46F}"/>
              </a:ext>
            </a:extLst>
          </p:cNvPr>
          <p:cNvCxnSpPr>
            <a:cxnSpLocks/>
          </p:cNvCxnSpPr>
          <p:nvPr/>
        </p:nvCxnSpPr>
        <p:spPr>
          <a:xfrm>
            <a:off x="478602" y="2396086"/>
            <a:ext cx="8043862" cy="0"/>
          </a:xfrm>
          <a:prstGeom prst="line">
            <a:avLst/>
          </a:prstGeom>
          <a:ln w="50800"/>
        </p:spPr>
        <p:style>
          <a:lnRef idx="1">
            <a:schemeClr val="accent5"/>
          </a:lnRef>
          <a:fillRef idx="0">
            <a:schemeClr val="accent5"/>
          </a:fillRef>
          <a:effectRef idx="0">
            <a:schemeClr val="accent5"/>
          </a:effectRef>
          <a:fontRef idx="minor">
            <a:schemeClr val="tx1"/>
          </a:fontRef>
        </p:style>
      </p:cxnSp>
      <p:cxnSp>
        <p:nvCxnSpPr>
          <p:cNvPr id="9" name="Straight Connector 8">
            <a:extLst>
              <a:ext uri="{FF2B5EF4-FFF2-40B4-BE49-F238E27FC236}">
                <a16:creationId xmlns:a16="http://schemas.microsoft.com/office/drawing/2014/main" id="{481C8D6E-5F62-7843-89DA-C76ED2BB4690}"/>
              </a:ext>
            </a:extLst>
          </p:cNvPr>
          <p:cNvCxnSpPr>
            <a:cxnSpLocks/>
          </p:cNvCxnSpPr>
          <p:nvPr/>
        </p:nvCxnSpPr>
        <p:spPr>
          <a:xfrm flipV="1">
            <a:off x="4628431" y="1781707"/>
            <a:ext cx="0" cy="4281468"/>
          </a:xfrm>
          <a:prstGeom prst="line">
            <a:avLst/>
          </a:prstGeom>
          <a:ln w="50800"/>
        </p:spPr>
        <p:style>
          <a:lnRef idx="1">
            <a:schemeClr val="accent5"/>
          </a:lnRef>
          <a:fillRef idx="0">
            <a:schemeClr val="accent5"/>
          </a:fillRef>
          <a:effectRef idx="0">
            <a:schemeClr val="accent5"/>
          </a:effectRef>
          <a:fontRef idx="minor">
            <a:schemeClr val="tx1"/>
          </a:fontRef>
        </p:style>
      </p:cxnSp>
      <p:pic>
        <p:nvPicPr>
          <p:cNvPr id="7" name="Picture 6" descr="Logo&#10;&#10;Description automatically generated">
            <a:extLst>
              <a:ext uri="{FF2B5EF4-FFF2-40B4-BE49-F238E27FC236}">
                <a16:creationId xmlns:a16="http://schemas.microsoft.com/office/drawing/2014/main" id="{3F673B3C-416F-1A4D-845F-EC87A2A75E8F}"/>
              </a:ext>
            </a:extLst>
          </p:cNvPr>
          <p:cNvPicPr>
            <a:picLocks noChangeAspect="1"/>
          </p:cNvPicPr>
          <p:nvPr/>
        </p:nvPicPr>
        <p:blipFill>
          <a:blip r:embed="rId3"/>
          <a:stretch>
            <a:fillRect/>
          </a:stretch>
        </p:blipFill>
        <p:spPr>
          <a:xfrm>
            <a:off x="973556" y="510360"/>
            <a:ext cx="1066800" cy="1066800"/>
          </a:xfrm>
          <a:prstGeom prst="rect">
            <a:avLst/>
          </a:prstGeom>
        </p:spPr>
      </p:pic>
      <p:sp>
        <p:nvSpPr>
          <p:cNvPr id="2" name="Rectangle 1">
            <a:extLst>
              <a:ext uri="{FF2B5EF4-FFF2-40B4-BE49-F238E27FC236}">
                <a16:creationId xmlns:a16="http://schemas.microsoft.com/office/drawing/2014/main" id="{E08C5527-C982-7B4A-ADE7-C800D629B175}"/>
              </a:ext>
            </a:extLst>
          </p:cNvPr>
          <p:cNvSpPr/>
          <p:nvPr/>
        </p:nvSpPr>
        <p:spPr>
          <a:xfrm>
            <a:off x="3488058" y="715300"/>
            <a:ext cx="2266518" cy="830997"/>
          </a:xfrm>
          <a:prstGeom prst="rect">
            <a:avLst/>
          </a:prstGeom>
        </p:spPr>
        <p:txBody>
          <a:bodyPr wrap="square">
            <a:spAutoFit/>
          </a:bodyPr>
          <a:lstStyle/>
          <a:p>
            <a:r>
              <a:rPr lang="en-US" sz="4800" dirty="0">
                <a:latin typeface="Impact" panose="020B0806030902050204" pitchFamily="34" charset="0"/>
              </a:rPr>
              <a:t>Attrition</a:t>
            </a:r>
            <a:endParaRPr lang="en-US" sz="4800" dirty="0"/>
          </a:p>
        </p:txBody>
      </p:sp>
    </p:spTree>
    <p:extLst>
      <p:ext uri="{BB962C8B-B14F-4D97-AF65-F5344CB8AC3E}">
        <p14:creationId xmlns:p14="http://schemas.microsoft.com/office/powerpoint/2010/main" val="3155981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C1F0008-661A-EB43-A554-32CE764B55EA}"/>
              </a:ext>
            </a:extLst>
          </p:cNvPr>
          <p:cNvPicPr>
            <a:picLocks noChangeAspect="1"/>
          </p:cNvPicPr>
          <p:nvPr/>
        </p:nvPicPr>
        <p:blipFill>
          <a:blip r:embed="rId3"/>
          <a:stretch>
            <a:fillRect/>
          </a:stretch>
        </p:blipFill>
        <p:spPr>
          <a:xfrm>
            <a:off x="440976" y="481263"/>
            <a:ext cx="8226651" cy="5875088"/>
          </a:xfrm>
          <a:prstGeom prst="rect">
            <a:avLst/>
          </a:prstGeom>
        </p:spPr>
      </p:pic>
      <p:sp>
        <p:nvSpPr>
          <p:cNvPr id="5" name="Slide Number Placeholder 4">
            <a:extLst>
              <a:ext uri="{FF2B5EF4-FFF2-40B4-BE49-F238E27FC236}">
                <a16:creationId xmlns:a16="http://schemas.microsoft.com/office/drawing/2014/main" id="{B27D1794-87FE-2D4E-B580-F61E1A7D741B}"/>
              </a:ext>
            </a:extLst>
          </p:cNvPr>
          <p:cNvSpPr>
            <a:spLocks noGrp="1"/>
          </p:cNvSpPr>
          <p:nvPr>
            <p:ph type="sldNum" sz="quarter" idx="12"/>
          </p:nvPr>
        </p:nvSpPr>
        <p:spPr/>
        <p:txBody>
          <a:bodyPr/>
          <a:lstStyle/>
          <a:p>
            <a:fld id="{9E9A4A61-FC47-F342-A954-A78129E969B9}" type="slidenum">
              <a:rPr lang="en-US" smtClean="0"/>
              <a:t>9</a:t>
            </a:fld>
            <a:endParaRPr lang="en-US"/>
          </a:p>
        </p:txBody>
      </p:sp>
    </p:spTree>
    <p:extLst>
      <p:ext uri="{BB962C8B-B14F-4D97-AF65-F5344CB8AC3E}">
        <p14:creationId xmlns:p14="http://schemas.microsoft.com/office/powerpoint/2010/main" val="1580639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C2EF1-ACF9-E04E-A010-30501836468A}"/>
              </a:ext>
            </a:extLst>
          </p:cNvPr>
          <p:cNvSpPr>
            <a:spLocks noGrp="1"/>
          </p:cNvSpPr>
          <p:nvPr>
            <p:ph type="title"/>
          </p:nvPr>
        </p:nvSpPr>
        <p:spPr/>
        <p:txBody>
          <a:bodyPr/>
          <a:lstStyle/>
          <a:p>
            <a:pPr algn="ctr"/>
            <a:r>
              <a:rPr lang="en-US" dirty="0">
                <a:latin typeface="Impact" panose="020B0806030902050204" pitchFamily="34" charset="0"/>
              </a:rPr>
              <a:t>Budget Overview and Comparison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99053416"/>
              </p:ext>
            </p:extLst>
          </p:nvPr>
        </p:nvGraphicFramePr>
        <p:xfrm>
          <a:off x="171450" y="1690689"/>
          <a:ext cx="8716885" cy="4052876"/>
        </p:xfrm>
        <a:graphic>
          <a:graphicData uri="http://schemas.openxmlformats.org/drawingml/2006/table">
            <a:tbl>
              <a:tblPr/>
              <a:tblGrid>
                <a:gridCol w="962128">
                  <a:extLst>
                    <a:ext uri="{9D8B030D-6E8A-4147-A177-3AD203B41FA5}">
                      <a16:colId xmlns:a16="http://schemas.microsoft.com/office/drawing/2014/main" val="1851451828"/>
                    </a:ext>
                  </a:extLst>
                </a:gridCol>
                <a:gridCol w="173183">
                  <a:extLst>
                    <a:ext uri="{9D8B030D-6E8A-4147-A177-3AD203B41FA5}">
                      <a16:colId xmlns:a16="http://schemas.microsoft.com/office/drawing/2014/main" val="321238173"/>
                    </a:ext>
                  </a:extLst>
                </a:gridCol>
                <a:gridCol w="837052">
                  <a:extLst>
                    <a:ext uri="{9D8B030D-6E8A-4147-A177-3AD203B41FA5}">
                      <a16:colId xmlns:a16="http://schemas.microsoft.com/office/drawing/2014/main" val="1853915816"/>
                    </a:ext>
                  </a:extLst>
                </a:gridCol>
                <a:gridCol w="625383">
                  <a:extLst>
                    <a:ext uri="{9D8B030D-6E8A-4147-A177-3AD203B41FA5}">
                      <a16:colId xmlns:a16="http://schemas.microsoft.com/office/drawing/2014/main" val="641279125"/>
                    </a:ext>
                  </a:extLst>
                </a:gridCol>
                <a:gridCol w="798566">
                  <a:extLst>
                    <a:ext uri="{9D8B030D-6E8A-4147-A177-3AD203B41FA5}">
                      <a16:colId xmlns:a16="http://schemas.microsoft.com/office/drawing/2014/main" val="1963534738"/>
                    </a:ext>
                  </a:extLst>
                </a:gridCol>
                <a:gridCol w="144321">
                  <a:extLst>
                    <a:ext uri="{9D8B030D-6E8A-4147-A177-3AD203B41FA5}">
                      <a16:colId xmlns:a16="http://schemas.microsoft.com/office/drawing/2014/main" val="2232051967"/>
                    </a:ext>
                  </a:extLst>
                </a:gridCol>
                <a:gridCol w="962128">
                  <a:extLst>
                    <a:ext uri="{9D8B030D-6E8A-4147-A177-3AD203B41FA5}">
                      <a16:colId xmlns:a16="http://schemas.microsoft.com/office/drawing/2014/main" val="91160310"/>
                    </a:ext>
                  </a:extLst>
                </a:gridCol>
                <a:gridCol w="615762">
                  <a:extLst>
                    <a:ext uri="{9D8B030D-6E8A-4147-A177-3AD203B41FA5}">
                      <a16:colId xmlns:a16="http://schemas.microsoft.com/office/drawing/2014/main" val="49249523"/>
                    </a:ext>
                  </a:extLst>
                </a:gridCol>
                <a:gridCol w="702354">
                  <a:extLst>
                    <a:ext uri="{9D8B030D-6E8A-4147-A177-3AD203B41FA5}">
                      <a16:colId xmlns:a16="http://schemas.microsoft.com/office/drawing/2014/main" val="218842812"/>
                    </a:ext>
                  </a:extLst>
                </a:gridCol>
                <a:gridCol w="173183">
                  <a:extLst>
                    <a:ext uri="{9D8B030D-6E8A-4147-A177-3AD203B41FA5}">
                      <a16:colId xmlns:a16="http://schemas.microsoft.com/office/drawing/2014/main" val="91036674"/>
                    </a:ext>
                  </a:extLst>
                </a:gridCol>
                <a:gridCol w="1164176">
                  <a:extLst>
                    <a:ext uri="{9D8B030D-6E8A-4147-A177-3AD203B41FA5}">
                      <a16:colId xmlns:a16="http://schemas.microsoft.com/office/drawing/2014/main" val="3617612517"/>
                    </a:ext>
                  </a:extLst>
                </a:gridCol>
                <a:gridCol w="750461">
                  <a:extLst>
                    <a:ext uri="{9D8B030D-6E8A-4147-A177-3AD203B41FA5}">
                      <a16:colId xmlns:a16="http://schemas.microsoft.com/office/drawing/2014/main" val="1986877066"/>
                    </a:ext>
                  </a:extLst>
                </a:gridCol>
                <a:gridCol w="808188">
                  <a:extLst>
                    <a:ext uri="{9D8B030D-6E8A-4147-A177-3AD203B41FA5}">
                      <a16:colId xmlns:a16="http://schemas.microsoft.com/office/drawing/2014/main" val="2241867146"/>
                    </a:ext>
                  </a:extLst>
                </a:gridCol>
              </a:tblGrid>
              <a:tr h="171283">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75019723"/>
                  </a:ext>
                </a:extLst>
              </a:tr>
              <a:tr h="183443">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dirty="0">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900" b="1" dirty="0">
                          <a:effectLst/>
                          <a:latin typeface="Calibri" panose="020F0502020204030204" pitchFamily="34" charset="0"/>
                        </a:rPr>
                        <a:t>3/31/2022</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151163673"/>
                  </a:ext>
                </a:extLst>
              </a:tr>
              <a:tr h="183443">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dirty="0">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216263058"/>
                  </a:ext>
                </a:extLst>
              </a:tr>
              <a:tr h="183443">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dirty="0">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dirty="0">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72451787"/>
                  </a:ext>
                </a:extLst>
              </a:tr>
              <a:tr h="344864">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dirty="0">
                          <a:effectLst/>
                          <a:latin typeface="Calibri" panose="020F0502020204030204" pitchFamily="34" charset="0"/>
                        </a:rPr>
                        <a:t>2020-21</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dirty="0" err="1">
                          <a:effectLst/>
                          <a:latin typeface="Calibri" panose="020F0502020204030204" pitchFamily="34" charset="0"/>
                        </a:rPr>
                        <a:t>Pct</a:t>
                      </a:r>
                      <a:endParaRPr lang="en-US" sz="800" b="1" dirty="0">
                        <a:effectLst/>
                        <a:latin typeface="Calibri" panose="020F0502020204030204" pitchFamily="34" charset="0"/>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dirty="0" err="1">
                          <a:effectLst/>
                          <a:latin typeface="Calibri" panose="020F0502020204030204" pitchFamily="34" charset="0"/>
                        </a:rPr>
                        <a:t>Pct</a:t>
                      </a:r>
                      <a:r>
                        <a:rPr lang="en-US" sz="800" b="1" dirty="0">
                          <a:effectLst/>
                          <a:latin typeface="Calibri" panose="020F0502020204030204" pitchFamily="34" charset="0"/>
                        </a:rPr>
                        <a:t> of</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dirty="0">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dirty="0">
                          <a:effectLst/>
                        </a:rPr>
                        <a:t>2021-22</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dirty="0" err="1">
                          <a:effectLst/>
                        </a:rPr>
                        <a:t>Pct</a:t>
                      </a:r>
                      <a:endParaRPr lang="en-US" sz="800" b="1" dirty="0">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dirty="0" err="1">
                          <a:effectLst/>
                          <a:latin typeface="Calibri" panose="020F0502020204030204" pitchFamily="34" charset="0"/>
                        </a:rPr>
                        <a:t>Pct</a:t>
                      </a:r>
                      <a:r>
                        <a:rPr lang="en-US" sz="800" b="1" dirty="0">
                          <a:effectLst/>
                          <a:latin typeface="Calibri" panose="020F0502020204030204" pitchFamily="34" charset="0"/>
                        </a:rPr>
                        <a:t> of</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900" b="1" i="1">
                          <a:effectLst/>
                          <a:latin typeface="Calibri" panose="020F0502020204030204" pitchFamily="34" charset="0"/>
                        </a:rPr>
                        <a:t>2022-23</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900" b="1" i="1">
                          <a:effectLst/>
                          <a:latin typeface="Calibri" panose="020F0502020204030204" pitchFamily="34" charset="0"/>
                        </a:rPr>
                        <a:t>Pct</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900" b="1" i="1" dirty="0" err="1">
                          <a:effectLst/>
                          <a:latin typeface="Calibri" panose="020F0502020204030204" pitchFamily="34" charset="0"/>
                        </a:rPr>
                        <a:t>Pct</a:t>
                      </a:r>
                      <a:r>
                        <a:rPr lang="en-US" sz="900" b="1" i="1" dirty="0">
                          <a:effectLst/>
                          <a:latin typeface="Calibri" panose="020F0502020204030204" pitchFamily="34" charset="0"/>
                        </a:rPr>
                        <a:t> of</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378936821"/>
                  </a:ext>
                </a:extLst>
              </a:tr>
              <a:tr h="344864">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Adopted</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latin typeface="Calibri" panose="020F0502020204030204" pitchFamily="34" charset="0"/>
                        </a:rPr>
                        <a:t>Change</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latin typeface="Calibri" panose="020F0502020204030204" pitchFamily="34" charset="0"/>
                        </a:rPr>
                        <a:t>Budget</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rPr>
                        <a:t>Adopted</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dirty="0">
                          <a:effectLst/>
                        </a:rPr>
                        <a:t>Change</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dirty="0">
                          <a:effectLst/>
                          <a:latin typeface="Calibri" panose="020F0502020204030204" pitchFamily="34" charset="0"/>
                        </a:rPr>
                        <a:t>Budget</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dirty="0">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900" b="1" i="1" dirty="0">
                          <a:effectLst/>
                          <a:latin typeface="Calibri" panose="020F0502020204030204" pitchFamily="34" charset="0"/>
                        </a:rPr>
                        <a:t>Proposed</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900" b="1" i="1">
                          <a:effectLst/>
                          <a:latin typeface="Calibri" panose="020F0502020204030204" pitchFamily="34" charset="0"/>
                        </a:rPr>
                        <a:t>Change</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900" b="1" i="1" dirty="0">
                          <a:effectLst/>
                          <a:latin typeface="Calibri" panose="020F0502020204030204" pitchFamily="34" charset="0"/>
                        </a:rPr>
                        <a:t>Budget</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033380810"/>
                  </a:ext>
                </a:extLst>
              </a:tr>
              <a:tr h="183443">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dirty="0">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dirty="0">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55675499"/>
                  </a:ext>
                </a:extLst>
              </a:tr>
              <a:tr h="183443">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dirty="0">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dirty="0">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dirty="0">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dirty="0">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4112409743"/>
                  </a:ext>
                </a:extLst>
              </a:tr>
              <a:tr h="344864">
                <a:tc>
                  <a:txBody>
                    <a:bodyPr/>
                    <a:lstStyle/>
                    <a:p>
                      <a:pPr rtl="0" fontAlgn="b"/>
                      <a:r>
                        <a:rPr lang="en-US" sz="900" b="1" i="1" dirty="0">
                          <a:effectLst/>
                          <a:latin typeface="Calibri" panose="020F0502020204030204" pitchFamily="34" charset="0"/>
                        </a:rPr>
                        <a:t>Administrative</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$3,320,022</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latin typeface="Calibri" panose="020F0502020204030204" pitchFamily="34" charset="0"/>
                        </a:rPr>
                        <a:t>1.30%</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latin typeface="Calibri" panose="020F0502020204030204" pitchFamily="34" charset="0"/>
                        </a:rPr>
                        <a:t>9.52%</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rPr>
                        <a:t>$3,457,292</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latin typeface="Calibri" panose="020F0502020204030204" pitchFamily="34" charset="0"/>
                        </a:rPr>
                        <a:t>4.12%</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dirty="0">
                          <a:effectLst/>
                          <a:latin typeface="Calibri" panose="020F0502020204030204" pitchFamily="34" charset="0"/>
                        </a:rPr>
                        <a:t>9.83%</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900" b="1" i="1" dirty="0">
                          <a:effectLst/>
                          <a:latin typeface="Calibri" panose="020F0502020204030204" pitchFamily="34" charset="0"/>
                        </a:rPr>
                        <a:t>$3,585,024</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900" b="1" i="1">
                          <a:effectLst/>
                          <a:latin typeface="Calibri" panose="020F0502020204030204" pitchFamily="34" charset="0"/>
                        </a:rPr>
                        <a:t>3.69%</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900" b="1" i="1" dirty="0">
                          <a:effectLst/>
                          <a:latin typeface="Calibri" panose="020F0502020204030204" pitchFamily="34" charset="0"/>
                        </a:rPr>
                        <a:t>9.88%</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149749578"/>
                  </a:ext>
                </a:extLst>
              </a:tr>
              <a:tr h="183443">
                <a:tc>
                  <a:txBody>
                    <a:bodyPr/>
                    <a:lstStyle/>
                    <a:p>
                      <a:pPr rtl="0" fontAlgn="b"/>
                      <a:endParaRPr lang="en-US" sz="900" b="1" dirty="0">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dirty="0">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dirty="0">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4086000975"/>
                  </a:ext>
                </a:extLst>
              </a:tr>
              <a:tr h="506286">
                <a:tc>
                  <a:txBody>
                    <a:bodyPr/>
                    <a:lstStyle/>
                    <a:p>
                      <a:pPr rtl="0" fontAlgn="b"/>
                      <a:r>
                        <a:rPr lang="en-US" sz="900" b="1" i="1" dirty="0">
                          <a:effectLst/>
                          <a:latin typeface="Calibri" panose="020F0502020204030204" pitchFamily="34" charset="0"/>
                        </a:rPr>
                        <a:t>Capital</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$4,259,374</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latin typeface="Calibri" panose="020F0502020204030204" pitchFamily="34" charset="0"/>
                        </a:rPr>
                        <a:t>-3.76%</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latin typeface="Calibri" panose="020F0502020204030204" pitchFamily="34" charset="0"/>
                        </a:rPr>
                        <a:t>12.21%</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dirty="0">
                          <a:effectLst/>
                        </a:rPr>
                        <a:t>$4,374,844</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latin typeface="Calibri" panose="020F0502020204030204" pitchFamily="34" charset="0"/>
                        </a:rPr>
                        <a:t>2.71%</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dirty="0">
                          <a:effectLst/>
                          <a:latin typeface="Calibri" panose="020F0502020204030204" pitchFamily="34" charset="0"/>
                        </a:rPr>
                        <a:t>12.44%</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900" b="1" i="1" dirty="0">
                          <a:effectLst/>
                          <a:latin typeface="Calibri" panose="020F0502020204030204" pitchFamily="34" charset="0"/>
                        </a:rPr>
                        <a:t>$4,361,583</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900" b="1" i="1">
                          <a:effectLst/>
                          <a:latin typeface="Calibri" panose="020F0502020204030204" pitchFamily="34" charset="0"/>
                        </a:rPr>
                        <a:t>-0.30%</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900" b="1" i="1" dirty="0">
                          <a:effectLst/>
                          <a:latin typeface="Calibri" panose="020F0502020204030204" pitchFamily="34" charset="0"/>
                        </a:rPr>
                        <a:t>12.07%</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645989307"/>
                  </a:ext>
                </a:extLst>
              </a:tr>
              <a:tr h="183443">
                <a:tc>
                  <a:txBody>
                    <a:bodyPr/>
                    <a:lstStyle/>
                    <a:p>
                      <a:pPr rtl="0" fontAlgn="b"/>
                      <a:endParaRPr lang="en-US" sz="900" b="1" dirty="0">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dirty="0">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dirty="0">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dirty="0">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dirty="0">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02475243"/>
                  </a:ext>
                </a:extLst>
              </a:tr>
              <a:tr h="344864">
                <a:tc>
                  <a:txBody>
                    <a:bodyPr/>
                    <a:lstStyle/>
                    <a:p>
                      <a:pPr rtl="0" fontAlgn="b"/>
                      <a:r>
                        <a:rPr lang="en-US" sz="900" b="1" i="1" dirty="0">
                          <a:effectLst/>
                          <a:latin typeface="Calibri" panose="020F0502020204030204" pitchFamily="34" charset="0"/>
                        </a:rPr>
                        <a:t>Program</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$27,290,681</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latin typeface="Calibri" panose="020F0502020204030204" pitchFamily="34" charset="0"/>
                        </a:rPr>
                        <a:t>0.46%</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latin typeface="Calibri" panose="020F0502020204030204" pitchFamily="34" charset="0"/>
                        </a:rPr>
                        <a:t>78.26%</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rPr>
                        <a:t>$27,339,127</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latin typeface="Calibri" panose="020F0502020204030204" pitchFamily="34" charset="0"/>
                        </a:rPr>
                        <a:t>0.18%</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dirty="0">
                          <a:effectLst/>
                          <a:latin typeface="Calibri" panose="020F0502020204030204" pitchFamily="34" charset="0"/>
                        </a:rPr>
                        <a:t>77.73%</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900" b="1" i="1">
                          <a:effectLst/>
                          <a:latin typeface="Calibri" panose="020F0502020204030204" pitchFamily="34" charset="0"/>
                        </a:rPr>
                        <a:t>$27,892,764</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900" b="1" i="1">
                          <a:effectLst/>
                          <a:latin typeface="Calibri" panose="020F0502020204030204" pitchFamily="34" charset="0"/>
                        </a:rPr>
                        <a:t>2.03%</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900" b="1" i="1" dirty="0">
                          <a:effectLst/>
                          <a:latin typeface="Calibri" panose="020F0502020204030204" pitchFamily="34" charset="0"/>
                        </a:rPr>
                        <a:t>78.05%</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578215190"/>
                  </a:ext>
                </a:extLst>
              </a:tr>
              <a:tr h="183443">
                <a:tc>
                  <a:txBody>
                    <a:bodyPr/>
                    <a:lstStyle/>
                    <a:p>
                      <a:pPr rtl="0" fontAlgn="b"/>
                      <a:endParaRPr lang="en-US" sz="900" b="1" dirty="0">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dirty="0">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dirty="0">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681607654"/>
                  </a:ext>
                </a:extLst>
              </a:tr>
              <a:tr h="183443">
                <a:tc>
                  <a:txBody>
                    <a:bodyPr/>
                    <a:lstStyle/>
                    <a:p>
                      <a:pPr rtl="0" fontAlgn="b"/>
                      <a:endParaRPr lang="en-US" sz="900" b="1" dirty="0">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dirty="0">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dirty="0">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828202332"/>
                  </a:ext>
                </a:extLst>
              </a:tr>
              <a:tr h="344864">
                <a:tc>
                  <a:txBody>
                    <a:bodyPr/>
                    <a:lstStyle/>
                    <a:p>
                      <a:pPr rtl="0" fontAlgn="b"/>
                      <a:r>
                        <a:rPr lang="en-US" sz="900" b="1" i="1" dirty="0">
                          <a:effectLst/>
                          <a:latin typeface="Calibri" panose="020F0502020204030204" pitchFamily="34" charset="0"/>
                        </a:rPr>
                        <a:t>TOTAL</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800" b="1">
                          <a:effectLst/>
                          <a:latin typeface="Calibri" panose="020F0502020204030204" pitchFamily="34" charset="0"/>
                        </a:rPr>
                        <a:t>$34,870,077</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latin typeface="Calibri" panose="020F0502020204030204" pitchFamily="34" charset="0"/>
                        </a:rPr>
                        <a:t>0.00%</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latin typeface="Calibri" panose="020F0502020204030204" pitchFamily="34" charset="0"/>
                        </a:rPr>
                        <a:t>100%</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endParaRPr lang="en-US" sz="8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rPr>
                        <a:t>$35,171,263</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a:effectLst/>
                          <a:latin typeface="Calibri" panose="020F0502020204030204" pitchFamily="34" charset="0"/>
                        </a:rPr>
                        <a:t>0.86%</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800" b="1" dirty="0">
                          <a:effectLst/>
                          <a:latin typeface="Calibri" panose="020F0502020204030204" pitchFamily="34" charset="0"/>
                        </a:rPr>
                        <a:t>100%</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b"/>
                      <a:endParaRPr lang="en-US" sz="900" b="1">
                        <a:effectLst/>
                      </a:endParaRP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900" b="1" i="1">
                          <a:effectLst/>
                          <a:latin typeface="Calibri" panose="020F0502020204030204" pitchFamily="34" charset="0"/>
                        </a:rPr>
                        <a:t>$35,839,371</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900" b="1" i="1">
                          <a:effectLst/>
                          <a:latin typeface="Calibri" panose="020F0502020204030204" pitchFamily="34" charset="0"/>
                        </a:rPr>
                        <a:t>1.90%</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rtl="0" fontAlgn="b"/>
                      <a:r>
                        <a:rPr lang="en-US" sz="900" b="1" i="1" dirty="0">
                          <a:effectLst/>
                          <a:latin typeface="Calibri" panose="020F0502020204030204" pitchFamily="34" charset="0"/>
                        </a:rPr>
                        <a:t>100%</a:t>
                      </a:r>
                    </a:p>
                  </a:txBody>
                  <a:tcPr marL="14035" marR="14035" marT="9356" marB="9356"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4213181774"/>
                  </a:ext>
                </a:extLst>
              </a:tr>
            </a:tbl>
          </a:graphicData>
        </a:graphic>
      </p:graphicFrame>
      <p:sp>
        <p:nvSpPr>
          <p:cNvPr id="4" name="Slide Number Placeholder 3">
            <a:extLst>
              <a:ext uri="{FF2B5EF4-FFF2-40B4-BE49-F238E27FC236}">
                <a16:creationId xmlns:a16="http://schemas.microsoft.com/office/drawing/2014/main" id="{BE868DD3-CCE9-B949-994B-B7F27922CAA9}"/>
              </a:ext>
            </a:extLst>
          </p:cNvPr>
          <p:cNvSpPr>
            <a:spLocks noGrp="1"/>
          </p:cNvSpPr>
          <p:nvPr>
            <p:ph type="sldNum" sz="quarter" idx="12"/>
          </p:nvPr>
        </p:nvSpPr>
        <p:spPr/>
        <p:txBody>
          <a:bodyPr/>
          <a:lstStyle/>
          <a:p>
            <a:fld id="{9E9A4A61-FC47-F342-A954-A78129E969B9}" type="slidenum">
              <a:rPr lang="en-US" smtClean="0"/>
              <a:t>10</a:t>
            </a:fld>
            <a:endParaRPr lang="en-US"/>
          </a:p>
        </p:txBody>
      </p:sp>
    </p:spTree>
    <p:extLst>
      <p:ext uri="{BB962C8B-B14F-4D97-AF65-F5344CB8AC3E}">
        <p14:creationId xmlns:p14="http://schemas.microsoft.com/office/powerpoint/2010/main" val="11133408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4320</TotalTime>
  <Words>1613</Words>
  <Application>Microsoft Macintosh PowerPoint</Application>
  <PresentationFormat>On-screen Show (4:3)</PresentationFormat>
  <Paragraphs>408</Paragraphs>
  <Slides>19</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Impact</vt:lpstr>
      <vt:lpstr>Times New Roman</vt:lpstr>
      <vt:lpstr>Office Theme</vt:lpstr>
      <vt:lpstr>2022-23 BUDGET HEARING</vt:lpstr>
      <vt:lpstr>        Agenda</vt:lpstr>
      <vt:lpstr>Review:      Proposed  2022-23 Budget</vt:lpstr>
      <vt:lpstr>PowerPoint Presentation</vt:lpstr>
      <vt:lpstr>The important part...</vt:lpstr>
      <vt:lpstr>Attrition</vt:lpstr>
      <vt:lpstr>PowerPoint Presentation</vt:lpstr>
      <vt:lpstr>PowerPoint Presentation</vt:lpstr>
      <vt:lpstr>Budget Overview and Comparison</vt:lpstr>
      <vt:lpstr>Revenue and Comparison</vt:lpstr>
      <vt:lpstr>Program Budget Overview and Comparison</vt:lpstr>
      <vt:lpstr>Capital Budget Overview and Comparison</vt:lpstr>
      <vt:lpstr>Administrative Budget Overview &amp; Comparison</vt:lpstr>
      <vt:lpstr>PowerPoint Presentation</vt:lpstr>
      <vt:lpstr>Debt/Building Aid/Tax Cap/Budget Forecasting</vt:lpstr>
      <vt:lpstr>Potential Effect on Budget</vt:lpstr>
      <vt:lpstr>Use of Reserves for next year’s Budget</vt:lpstr>
      <vt:lpstr>Contingency Budget</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2022-23 BUDGET PRESENTATION </dc:title>
  <dc:creator>bill silver</dc:creator>
  <cp:lastModifiedBy>bill silver</cp:lastModifiedBy>
  <cp:revision>34</cp:revision>
  <cp:lastPrinted>2022-05-02T17:45:10Z</cp:lastPrinted>
  <dcterms:created xsi:type="dcterms:W3CDTF">2022-03-29T17:28:58Z</dcterms:created>
  <dcterms:modified xsi:type="dcterms:W3CDTF">2022-05-03T14:21:23Z</dcterms:modified>
</cp:coreProperties>
</file>